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4.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notesSlides/notesSlide5.xml" ContentType="application/vnd.openxmlformats-officedocument.presentationml.notesSlide+xml"/>
  <Override PartName="/ppt/charts/chart10.xml" ContentType="application/vnd.openxmlformats-officedocument.drawingml.chart+xml"/>
  <Override PartName="/ppt/theme/themeOverride7.xml" ContentType="application/vnd.openxmlformats-officedocument.themeOverride+xml"/>
  <Override PartName="/ppt/charts/chart11.xml" ContentType="application/vnd.openxmlformats-officedocument.drawingml.chart+xml"/>
  <Override PartName="/ppt/notesSlides/notesSlide6.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charts/chart13.xml" ContentType="application/vnd.openxmlformats-officedocument.drawingml.chart+xml"/>
  <Override PartName="/ppt/theme/themeOverride9.xml" ContentType="application/vnd.openxmlformats-officedocument.themeOverride+xml"/>
  <Override PartName="/ppt/notesSlides/notesSlide7.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6.xml" ContentType="application/vnd.openxmlformats-officedocument.drawingml.chart+xml"/>
  <Override PartName="/ppt/theme/themeOverride10.xml" ContentType="application/vnd.openxmlformats-officedocument.themeOverride+xml"/>
  <Override PartName="/ppt/charts/chart17.xml" ContentType="application/vnd.openxmlformats-officedocument.drawingml.chart+xml"/>
  <Override PartName="/ppt/notesSlides/notesSlide10.xml" ContentType="application/vnd.openxmlformats-officedocument.presentationml.notesSlide+xml"/>
  <Override PartName="/ppt/charts/chart18.xml" ContentType="application/vnd.openxmlformats-officedocument.drawingml.chart+xml"/>
  <Override PartName="/ppt/theme/themeOverride11.xml" ContentType="application/vnd.openxmlformats-officedocument.themeOverride+xml"/>
  <Override PartName="/ppt/charts/chart19.xml" ContentType="application/vnd.openxmlformats-officedocument.drawingml.chart+xml"/>
  <Override PartName="/ppt/notesSlides/notesSlide11.xml" ContentType="application/vnd.openxmlformats-officedocument.presentationml.notesSlide+xml"/>
  <Override PartName="/ppt/charts/chart20.xml" ContentType="application/vnd.openxmlformats-officedocument.drawingml.chart+xml"/>
  <Override PartName="/ppt/theme/themeOverride12.xml" ContentType="application/vnd.openxmlformats-officedocument.themeOverride+xml"/>
  <Override PartName="/ppt/charts/chart21.xml" ContentType="application/vnd.openxmlformats-officedocument.drawingml.chart+xml"/>
  <Override PartName="/ppt/theme/themeOverride13.xml" ContentType="application/vnd.openxmlformats-officedocument.themeOverride+xml"/>
  <Override PartName="/ppt/notesSlides/notesSlide12.xml" ContentType="application/vnd.openxmlformats-officedocument.presentationml.notesSlide+xml"/>
  <Override PartName="/ppt/charts/chart22.xml" ContentType="application/vnd.openxmlformats-officedocument.drawingml.chart+xml"/>
  <Override PartName="/ppt/theme/themeOverride14.xml" ContentType="application/vnd.openxmlformats-officedocument.themeOverride+xml"/>
  <Override PartName="/ppt/charts/chart23.xml" ContentType="application/vnd.openxmlformats-officedocument.drawingml.chart+xml"/>
  <Override PartName="/ppt/theme/themeOverride15.xml" ContentType="application/vnd.openxmlformats-officedocument.themeOverride+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24.xml" ContentType="application/vnd.openxmlformats-officedocument.drawingml.chart+xml"/>
  <Override PartName="/ppt/charts/style1.xml" ContentType="application/vnd.ms-office.chartstyle+xml"/>
  <Override PartName="/ppt/charts/colors1.xml" ContentType="application/vnd.ms-office.chartcolorstyle+xml"/>
  <Override PartName="/ppt/charts/chart2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26.xml" ContentType="application/vnd.openxmlformats-officedocument.drawingml.chart+xml"/>
  <Override PartName="/ppt/theme/themeOverride16.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70" r:id="rId14"/>
    <p:sldId id="271" r:id="rId15"/>
    <p:sldId id="272" r:id="rId16"/>
  </p:sldIdLst>
  <p:sldSz cx="10691813" cy="7559675"/>
  <p:notesSz cx="6858000" cy="9144000"/>
  <p:embeddedFontLst>
    <p:embeddedFont>
      <p:font typeface="Helvetica Neue" panose="02000506040000020004" pitchFamily="2" charset="0"/>
      <p:regular r:id="rId18"/>
      <p:bold r:id="rId19"/>
      <p:italic r:id="rId20"/>
      <p:boldItalic r:id="rId21"/>
    </p:embeddedFont>
    <p:embeddedFont>
      <p:font typeface="Source Sans 3" panose="020B0303030403020204" pitchFamily="34" charset="0"/>
      <p:regular r:id="rId22"/>
      <p:bold r:id="rId23"/>
      <p:italic r:id="rId24"/>
      <p:boldItalic r:id="rId25"/>
    </p:embeddedFont>
    <p:embeddedFont>
      <p:font typeface="Source Sans Pro" panose="020B050303040302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89">
          <p15:clr>
            <a:srgbClr val="A4A3A4"/>
          </p15:clr>
        </p15:guide>
        <p15:guide id="2" pos="33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jzy2yT5+zfofWqncDClGnwYotDe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FCE6EE-D4F6-41B6-A0BE-3108DE981805}">
  <a:tblStyle styleId="{90FCE6EE-D4F6-41B6-A0BE-3108DE981805}"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8B56F03-13CB-448C-A172-A1714E61D27C}"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0920" autoAdjust="0"/>
  </p:normalViewPr>
  <p:slideViewPr>
    <p:cSldViewPr snapToGrid="0">
      <p:cViewPr varScale="1">
        <p:scale>
          <a:sx n="88" d="100"/>
          <a:sy n="88" d="100"/>
        </p:scale>
        <p:origin x="548" y="68"/>
      </p:cViewPr>
      <p:guideLst>
        <p:guide orient="horz" pos="589"/>
        <p:guide pos="3367"/>
      </p:guideLst>
    </p:cSldViewPr>
  </p:slideViewPr>
  <p:notesTextViewPr>
    <p:cViewPr>
      <p:scale>
        <a:sx n="75" d="100"/>
        <a:sy n="75" d="100"/>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customschemas.google.com/relationships/presentationmetadata" Target="metadata"/><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1.xml"/></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2.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13.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14.xml"/></Relationships>
</file>

<file path=ppt/charts/_rels/chart2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2.xlsx"/><Relationship Id="rId1" Type="http://schemas.openxmlformats.org/officeDocument/2006/relationships/themeOverride" Target="../theme/themeOverride15.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xml"/><Relationship Id="rId1" Type="http://schemas.microsoft.com/office/2011/relationships/chartStyle" Target="style1.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xml"/><Relationship Id="rId1" Type="http://schemas.microsoft.com/office/2011/relationships/chartStyle" Target="style2.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3"/>
    </mc:Choice>
    <mc:Fallback>
      <c:style val="23"/>
    </mc:Fallback>
  </mc:AlternateContent>
  <c:clrMapOvr bg1="lt1" tx1="dk1" bg2="lt2" tx2="dk2" accent1="accent1" accent2="accent2" accent3="accent3" accent4="accent4" accent5="accent5" accent6="accent6" hlink="hlink" folHlink="folHlink"/>
  <c:chart>
    <c:title>
      <c:tx>
        <c:rich>
          <a:bodyPr/>
          <a:lstStyle/>
          <a:p>
            <a:pPr>
              <a:defRPr sz="1400">
                <a:solidFill>
                  <a:srgbClr val="002060"/>
                </a:solidFill>
                <a:latin typeface="Source Sans 3" panose="020B0303030403020204" pitchFamily="34" charset="0"/>
              </a:defRPr>
            </a:pPr>
            <a:r>
              <a:rPr lang="en-US" sz="1400" dirty="0" err="1">
                <a:solidFill>
                  <a:srgbClr val="002060"/>
                </a:solidFill>
                <a:latin typeface="Source Sans 3" panose="020B0303030403020204" pitchFamily="34" charset="0"/>
              </a:rPr>
              <a:t>Wirtschaftswachstum</a:t>
            </a:r>
            <a:endParaRPr lang="en-US" sz="1400" dirty="0">
              <a:solidFill>
                <a:srgbClr val="002060"/>
              </a:solidFill>
              <a:latin typeface="Source Sans 3" panose="020B0303030403020204" pitchFamily="34" charset="0"/>
            </a:endParaRPr>
          </a:p>
          <a:p>
            <a:pPr>
              <a:defRPr sz="1400">
                <a:solidFill>
                  <a:srgbClr val="002060"/>
                </a:solidFill>
                <a:latin typeface="Source Sans 3" panose="020B0303030403020204" pitchFamily="34" charset="0"/>
              </a:defRPr>
            </a:pPr>
            <a:r>
              <a:rPr lang="en-US" sz="1400" dirty="0">
                <a:solidFill>
                  <a:srgbClr val="002060"/>
                </a:solidFill>
                <a:latin typeface="Source Sans 3" panose="020B0303030403020204" pitchFamily="34" charset="0"/>
              </a:rPr>
              <a:t>-BIP-</a:t>
            </a:r>
            <a:r>
              <a:rPr lang="en-US" sz="1400" dirty="0" err="1">
                <a:solidFill>
                  <a:srgbClr val="002060"/>
                </a:solidFill>
                <a:latin typeface="Source Sans 3" panose="020B0303030403020204" pitchFamily="34" charset="0"/>
              </a:rPr>
              <a:t>Veränderung</a:t>
            </a:r>
            <a:r>
              <a:rPr lang="en-US" sz="1400" dirty="0">
                <a:solidFill>
                  <a:srgbClr val="002060"/>
                </a:solidFill>
                <a:latin typeface="Source Sans 3" panose="020B0303030403020204" pitchFamily="34" charset="0"/>
              </a:rPr>
              <a:t> in %, real-</a:t>
            </a:r>
          </a:p>
        </c:rich>
      </c:tx>
      <c:layout>
        <c:manualLayout>
          <c:xMode val="edge"/>
          <c:yMode val="edge"/>
          <c:x val="0.28326122838732981"/>
          <c:y val="8.9048350098847179E-3"/>
        </c:manualLayout>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BIP-Veränderung in %, real</c:v>
                </c:pt>
              </c:strCache>
            </c:strRef>
          </c:tx>
          <c:invertIfNegative val="0"/>
          <c:dLbls>
            <c:dLbl>
              <c:idx val="3"/>
              <c:layout>
                <c:manualLayout>
                  <c:x val="1.3274055096317379E-2"/>
                  <c:y val="3.5058405542564565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68-433A-8024-F094C76975E2}"/>
                </c:ext>
              </c:extLst>
            </c:dLbl>
            <c:dLbl>
              <c:idx val="10"/>
              <c:tx>
                <c:rich>
                  <a:bodyPr/>
                  <a:lstStyle/>
                  <a:p>
                    <a:r>
                      <a:rPr lang="en-US"/>
                      <a:t>6%</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268-433A-8024-F094C76975E2}"/>
                </c:ext>
              </c:extLst>
            </c:dLbl>
            <c:spPr>
              <a:noFill/>
              <a:ln>
                <a:noFill/>
              </a:ln>
              <a:effectLst/>
            </c:spPr>
            <c:txPr>
              <a:bodyPr wrap="square" lIns="38100" tIns="19050" rIns="38100" bIns="19050" anchor="ctr" anchorCtr="0">
                <a:spAutoFit/>
              </a:bodyPr>
              <a:lstStyle/>
              <a:p>
                <a:pPr algn="ctr">
                  <a:defRPr lang="en-US" sz="1200" b="1" i="0" u="none" strike="noStrike" kern="1200" baseline="0">
                    <a:solidFill>
                      <a:srgbClr val="00206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2018</c:v>
                </c:pt>
                <c:pt idx="1">
                  <c:v>2019</c:v>
                </c:pt>
                <c:pt idx="2">
                  <c:v>2020</c:v>
                </c:pt>
                <c:pt idx="3">
                  <c:v>2021</c:v>
                </c:pt>
                <c:pt idx="4">
                  <c:v>2022</c:v>
                </c:pt>
                <c:pt idx="5">
                  <c:v>2023</c:v>
                </c:pt>
                <c:pt idx="6">
                  <c:v>202</c:v>
                </c:pt>
                <c:pt idx="7">
                  <c:v>2025</c:v>
                </c:pt>
                <c:pt idx="8">
                  <c:v>2026*</c:v>
                </c:pt>
                <c:pt idx="9">
                  <c:v>2027*</c:v>
                </c:pt>
                <c:pt idx="10">
                  <c:v>2028*</c:v>
                </c:pt>
              </c:strCache>
            </c:strRef>
          </c:cat>
          <c:val>
            <c:numRef>
              <c:f>Sheet1!$B$2:$B$12</c:f>
              <c:numCache>
                <c:formatCode>0.0%</c:formatCode>
                <c:ptCount val="11"/>
                <c:pt idx="0">
                  <c:v>5.33E-2</c:v>
                </c:pt>
                <c:pt idx="1">
                  <c:v>5.5300000000000002E-2</c:v>
                </c:pt>
                <c:pt idx="2">
                  <c:v>3.5099999999999999E-2</c:v>
                </c:pt>
                <c:pt idx="3">
                  <c:v>3.3099999999999997E-2</c:v>
                </c:pt>
                <c:pt idx="4">
                  <c:v>6.7000000000000004E-2</c:v>
                </c:pt>
                <c:pt idx="5">
                  <c:v>3.7999999999999999E-2</c:v>
                </c:pt>
                <c:pt idx="6">
                  <c:v>2.4E-2</c:v>
                </c:pt>
                <c:pt idx="7">
                  <c:v>3.5999999999999997E-2</c:v>
                </c:pt>
                <c:pt idx="8">
                  <c:v>4.3999999999999997E-2</c:v>
                </c:pt>
                <c:pt idx="9">
                  <c:v>4.1000000000000002E-2</c:v>
                </c:pt>
                <c:pt idx="10">
                  <c:v>5.9799999999999999E-2</c:v>
                </c:pt>
              </c:numCache>
            </c:numRef>
          </c:val>
          <c:extLst>
            <c:ext xmlns:c16="http://schemas.microsoft.com/office/drawing/2014/chart" uri="{C3380CC4-5D6E-409C-BE32-E72D297353CC}">
              <c16:uniqueId val="{00000005-6514-4E86-8224-FEDFFE4F34FD}"/>
            </c:ext>
          </c:extLst>
        </c:ser>
        <c:dLbls>
          <c:showLegendKey val="0"/>
          <c:showVal val="1"/>
          <c:showCatName val="0"/>
          <c:showSerName val="0"/>
          <c:showPercent val="0"/>
          <c:showBubbleSize val="0"/>
        </c:dLbls>
        <c:gapWidth val="150"/>
        <c:shape val="box"/>
        <c:axId val="76661504"/>
        <c:axId val="76663040"/>
        <c:axId val="0"/>
      </c:bar3DChart>
      <c:catAx>
        <c:axId val="76661504"/>
        <c:scaling>
          <c:orientation val="minMax"/>
        </c:scaling>
        <c:delete val="0"/>
        <c:axPos val="b"/>
        <c:numFmt formatCode="General" sourceLinked="0"/>
        <c:majorTickMark val="none"/>
        <c:minorTickMark val="none"/>
        <c:tickLblPos val="nextTo"/>
        <c:txPr>
          <a:bodyPr/>
          <a:lstStyle/>
          <a:p>
            <a:pPr>
              <a:defRPr sz="1200" b="1" i="1">
                <a:solidFill>
                  <a:srgbClr val="002060"/>
                </a:solidFill>
                <a:latin typeface="Source Sans 3" panose="020B0303030403020204" pitchFamily="34" charset="0"/>
              </a:defRPr>
            </a:pPr>
            <a:endParaRPr lang="en-US"/>
          </a:p>
        </c:txPr>
        <c:crossAx val="76663040"/>
        <c:crosses val="autoZero"/>
        <c:auto val="1"/>
        <c:lblAlgn val="ctr"/>
        <c:lblOffset val="100"/>
        <c:noMultiLvlLbl val="0"/>
      </c:catAx>
      <c:valAx>
        <c:axId val="76663040"/>
        <c:scaling>
          <c:orientation val="minMax"/>
        </c:scaling>
        <c:delete val="1"/>
        <c:axPos val="l"/>
        <c:numFmt formatCode="0%" sourceLinked="0"/>
        <c:majorTickMark val="out"/>
        <c:minorTickMark val="none"/>
        <c:tickLblPos val="nextTo"/>
        <c:crossAx val="7666150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1776099732755047"/>
          <c:y val="0.15217578534524889"/>
          <c:w val="0.86073331432520761"/>
          <c:h val="0.6898419119465844"/>
        </c:manualLayout>
      </c:layout>
      <c:barChart>
        <c:barDir val="col"/>
        <c:grouping val="clustered"/>
        <c:varyColors val="0"/>
        <c:ser>
          <c:idx val="0"/>
          <c:order val="0"/>
          <c:tx>
            <c:strRef>
              <c:f>Sheet1!$B$1</c:f>
              <c:strCache>
                <c:ptCount val="1"/>
                <c:pt idx="0">
                  <c:v>BIP in billion U.S dollars</c:v>
                </c:pt>
              </c:strCache>
            </c:strRef>
          </c:tx>
          <c:spPr>
            <a:solidFill>
              <a:schemeClr val="accent3"/>
            </a:solidFill>
            <a:ln>
              <a:noFill/>
            </a:ln>
            <a:effectLst/>
          </c:spPr>
          <c:invertIfNegative val="0"/>
          <c:dLbls>
            <c:dLbl>
              <c:idx val="1"/>
              <c:layout>
                <c:manualLayout>
                  <c:x val="-9.2140923375390472E-3"/>
                  <c:y val="4.392765841022691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90D-406D-B5DF-077046B792B0}"/>
                </c:ext>
              </c:extLst>
            </c:dLbl>
            <c:dLbl>
              <c:idx val="7"/>
              <c:layout>
                <c:manualLayout>
                  <c:x val="-5.7236485474281345E-3"/>
                  <c:y val="-1.9067264094595492E-3"/>
                </c:manualLayout>
              </c:layout>
              <c:spPr>
                <a:noFill/>
                <a:ln>
                  <a:noFill/>
                </a:ln>
                <a:effectLst/>
              </c:spPr>
              <c:txPr>
                <a:bodyPr rot="0" vert="horz"/>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9.3078062814473922E-2"/>
                      <c:h val="5.5871483126544823E-2"/>
                    </c:manualLayout>
                  </c15:layout>
                </c:ext>
                <c:ext xmlns:c16="http://schemas.microsoft.com/office/drawing/2014/chart" uri="{C3380CC4-5D6E-409C-BE32-E72D297353CC}">
                  <c16:uniqueId val="{00000000-FECD-4FF0-9730-4B776B0216FB}"/>
                </c:ext>
              </c:extLst>
            </c:dLbl>
            <c:dLbl>
              <c:idx val="9"/>
              <c:layout>
                <c:manualLayout>
                  <c:x val="0"/>
                  <c:y val="7.62750622887977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3A-481A-91D7-9EB293A0F0DA}"/>
                </c:ext>
              </c:extLst>
            </c:dLbl>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2018</c:v>
                </c:pt>
                <c:pt idx="1">
                  <c:v>2019</c:v>
                </c:pt>
                <c:pt idx="2">
                  <c:v>2020</c:v>
                </c:pt>
                <c:pt idx="3">
                  <c:v>2021</c:v>
                </c:pt>
                <c:pt idx="4">
                  <c:v>2022</c:v>
                </c:pt>
                <c:pt idx="5">
                  <c:v>2023</c:v>
                </c:pt>
                <c:pt idx="6">
                  <c:v>2024</c:v>
                </c:pt>
                <c:pt idx="7">
                  <c:v>2025</c:v>
                </c:pt>
                <c:pt idx="8">
                  <c:v>2026*</c:v>
                </c:pt>
                <c:pt idx="9">
                  <c:v>2027*</c:v>
                </c:pt>
                <c:pt idx="10">
                  <c:v>2028*</c:v>
                </c:pt>
              </c:strCache>
            </c:strRef>
          </c:cat>
          <c:val>
            <c:numRef>
              <c:f>Sheet1!$B$2:$B$12</c:f>
              <c:numCache>
                <c:formatCode>General</c:formatCode>
                <c:ptCount val="11"/>
                <c:pt idx="0">
                  <c:v>263</c:v>
                </c:pt>
                <c:pt idx="1">
                  <c:v>318</c:v>
                </c:pt>
                <c:pt idx="2">
                  <c:v>382.5</c:v>
                </c:pt>
                <c:pt idx="3">
                  <c:v>423</c:v>
                </c:pt>
                <c:pt idx="4">
                  <c:v>475</c:v>
                </c:pt>
                <c:pt idx="5">
                  <c:v>393</c:v>
                </c:pt>
                <c:pt idx="6">
                  <c:v>384</c:v>
                </c:pt>
                <c:pt idx="7">
                  <c:v>365</c:v>
                </c:pt>
                <c:pt idx="8">
                  <c:v>430</c:v>
                </c:pt>
                <c:pt idx="9">
                  <c:v>457</c:v>
                </c:pt>
                <c:pt idx="10">
                  <c:v>508.5</c:v>
                </c:pt>
              </c:numCache>
            </c:numRef>
          </c:val>
          <c:extLst>
            <c:ext xmlns:c16="http://schemas.microsoft.com/office/drawing/2014/chart" uri="{C3380CC4-5D6E-409C-BE32-E72D297353CC}">
              <c16:uniqueId val="{00000000-1B95-4E6A-A70B-61B64E68F12F}"/>
            </c:ext>
          </c:extLst>
        </c:ser>
        <c:dLbls>
          <c:dLblPos val="outEnd"/>
          <c:showLegendKey val="0"/>
          <c:showVal val="1"/>
          <c:showCatName val="0"/>
          <c:showSerName val="0"/>
          <c:showPercent val="0"/>
          <c:showBubbleSize val="0"/>
        </c:dLbls>
        <c:gapWidth val="219"/>
        <c:overlap val="-27"/>
        <c:axId val="58844288"/>
        <c:axId val="58847232"/>
      </c:barChart>
      <c:catAx>
        <c:axId val="58844288"/>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58847232"/>
        <c:crosses val="autoZero"/>
        <c:auto val="1"/>
        <c:lblAlgn val="ctr"/>
        <c:lblOffset val="100"/>
        <c:noMultiLvlLbl val="0"/>
      </c:catAx>
      <c:valAx>
        <c:axId val="588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en-US"/>
          </a:p>
        </c:txPr>
        <c:crossAx val="58844288"/>
        <c:crosses val="autoZero"/>
        <c:crossBetween val="between"/>
      </c:valAx>
      <c:spPr>
        <a:noFill/>
        <a:ln>
          <a:noFill/>
        </a:ln>
        <a:effectLst/>
      </c:spPr>
    </c:plotArea>
    <c:plotVisOnly val="1"/>
    <c:dispBlanksAs val="gap"/>
    <c:showDLblsOverMax val="0"/>
  </c:chart>
  <c:spPr>
    <a:noFill/>
    <a:ln>
      <a:noFill/>
    </a:ln>
    <a:effectLst/>
  </c:spPr>
  <c:txPr>
    <a:bodyPr/>
    <a:lstStyle/>
    <a:p>
      <a:pPr>
        <a:defRPr b="1">
          <a:latin typeface="Source Sans 3" panose="020B0303030403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sz="1400" b="1" i="0" u="none" strike="noStrike" kern="1200" baseline="0" dirty="0">
                <a:solidFill>
                  <a:srgbClr val="002060"/>
                </a:solidFill>
                <a:latin typeface="+mn-lt"/>
                <a:ea typeface="+mn-ea"/>
                <a:cs typeface="+mn-cs"/>
              </a:defRPr>
            </a:pPr>
            <a:r>
              <a:rPr lang="en-US" sz="1400" b="1" i="0" u="none" strike="noStrike" kern="1200" baseline="0" dirty="0">
                <a:solidFill>
                  <a:srgbClr val="002060"/>
                </a:solidFill>
                <a:latin typeface="+mn-lt"/>
                <a:ea typeface="+mn-ea"/>
                <a:cs typeface="+mn-cs"/>
              </a:rPr>
              <a:t>BIP </a:t>
            </a:r>
            <a:r>
              <a:rPr lang="en-US" sz="1400" b="1" i="0" u="none" strike="noStrike" kern="1200" baseline="0" dirty="0" err="1">
                <a:solidFill>
                  <a:srgbClr val="002060"/>
                </a:solidFill>
                <a:latin typeface="+mn-lt"/>
                <a:ea typeface="+mn-ea"/>
                <a:cs typeface="+mn-cs"/>
              </a:rPr>
              <a:t>nach</a:t>
            </a:r>
            <a:r>
              <a:rPr lang="en-US" sz="1400" b="1" i="0" u="none" strike="noStrike" kern="1200" baseline="0" dirty="0">
                <a:solidFill>
                  <a:srgbClr val="002060"/>
                </a:solidFill>
                <a:latin typeface="+mn-lt"/>
                <a:ea typeface="+mn-ea"/>
                <a:cs typeface="+mn-cs"/>
              </a:rPr>
              <a:t> </a:t>
            </a:r>
            <a:r>
              <a:rPr lang="en-US" sz="1400" b="1" i="0" u="none" strike="noStrike" kern="1200" baseline="0" dirty="0" err="1">
                <a:solidFill>
                  <a:srgbClr val="002060"/>
                </a:solidFill>
                <a:latin typeface="+mn-lt"/>
                <a:ea typeface="+mn-ea"/>
                <a:cs typeface="+mn-cs"/>
              </a:rPr>
              <a:t>Sektoren</a:t>
            </a:r>
            <a:r>
              <a:rPr lang="en-US" sz="1400" b="1" i="0" u="none" strike="noStrike" kern="1200" baseline="0" dirty="0">
                <a:solidFill>
                  <a:srgbClr val="002060"/>
                </a:solidFill>
                <a:latin typeface="+mn-lt"/>
                <a:ea typeface="+mn-ea"/>
                <a:cs typeface="+mn-cs"/>
              </a:rPr>
              <a:t> in Mai 2022</a:t>
            </a:r>
          </a:p>
        </c:rich>
      </c:tx>
      <c:layout>
        <c:manualLayout>
          <c:xMode val="edge"/>
          <c:yMode val="edge"/>
          <c:x val="0.25930363126947897"/>
          <c:y val="6.47374344809587E-2"/>
        </c:manualLayout>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1.2092527665447231E-2"/>
          <c:y val="0.16908129291714633"/>
          <c:w val="0.65903058040357809"/>
          <c:h val="0.83091870708285365"/>
        </c:manualLayout>
      </c:layout>
      <c:pie3DChart>
        <c:varyColors val="1"/>
        <c:dLbls>
          <c:showLegendKey val="0"/>
          <c:showVal val="0"/>
          <c:showCatName val="0"/>
          <c:showSerName val="0"/>
          <c:showPercent val="1"/>
          <c:showBubbleSize val="0"/>
          <c:showLeaderLines val="0"/>
        </c:dLbls>
      </c:pie3DChart>
    </c:plotArea>
    <c:legend>
      <c:legendPos val="r"/>
      <c:layout>
        <c:manualLayout>
          <c:xMode val="edge"/>
          <c:yMode val="edge"/>
          <c:x val="0.67147921056492665"/>
          <c:y val="0.17241348528106026"/>
          <c:w val="0.30973058746506121"/>
          <c:h val="0.66568024982425256"/>
        </c:manualLayout>
      </c:layout>
      <c:overlay val="0"/>
      <c:txPr>
        <a:bodyPr/>
        <a:lstStyle/>
        <a:p>
          <a:pPr>
            <a:defRPr lang="en-US" sz="1200" b="0" i="0" u="none" strike="noStrike" kern="1200" baseline="0">
              <a:solidFill>
                <a:srgbClr val="002060"/>
              </a:solidFill>
              <a:latin typeface="+mn-lt"/>
              <a:ea typeface="+mn-ea"/>
              <a:cs typeface="+mn-cs"/>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sz="1400" b="1" i="0" u="none" strike="noStrike" kern="1200" baseline="0" dirty="0">
                <a:solidFill>
                  <a:srgbClr val="002060"/>
                </a:solidFill>
                <a:latin typeface="Source Sans 3" panose="020B0303030403020204" pitchFamily="34" charset="0"/>
                <a:ea typeface="+mn-ea"/>
                <a:cs typeface="+mn-cs"/>
              </a:defRPr>
            </a:pPr>
            <a:r>
              <a:rPr lang="en-US" sz="1400" b="1" i="0" u="none" strike="noStrike" kern="1200" baseline="0" dirty="0">
                <a:solidFill>
                  <a:srgbClr val="002060"/>
                </a:solidFill>
                <a:latin typeface="Source Sans 3" panose="020B0303030403020204" pitchFamily="34" charset="0"/>
                <a:ea typeface="+mn-ea"/>
                <a:cs typeface="+mn-cs"/>
              </a:rPr>
              <a:t>BIP </a:t>
            </a:r>
            <a:r>
              <a:rPr lang="en-US" sz="1400" b="1" i="0" u="none" strike="noStrike" kern="1200" baseline="0" dirty="0" err="1">
                <a:solidFill>
                  <a:srgbClr val="002060"/>
                </a:solidFill>
                <a:latin typeface="Source Sans 3" panose="020B0303030403020204" pitchFamily="34" charset="0"/>
                <a:ea typeface="+mn-ea"/>
                <a:cs typeface="+mn-cs"/>
              </a:rPr>
              <a:t>nach</a:t>
            </a:r>
            <a:r>
              <a:rPr lang="en-US" sz="1400" b="1" i="0" u="none" strike="noStrike" kern="1200" baseline="0" dirty="0">
                <a:solidFill>
                  <a:srgbClr val="002060"/>
                </a:solidFill>
                <a:latin typeface="Source Sans 3" panose="020B0303030403020204" pitchFamily="34" charset="0"/>
                <a:ea typeface="+mn-ea"/>
                <a:cs typeface="+mn-cs"/>
              </a:rPr>
              <a:t> </a:t>
            </a:r>
            <a:r>
              <a:rPr lang="en-US" sz="1400" b="1" i="0" u="none" strike="noStrike" kern="1200" baseline="0" dirty="0" err="1">
                <a:solidFill>
                  <a:srgbClr val="002060"/>
                </a:solidFill>
                <a:latin typeface="Source Sans 3" panose="020B0303030403020204" pitchFamily="34" charset="0"/>
                <a:ea typeface="+mn-ea"/>
                <a:cs typeface="+mn-cs"/>
              </a:rPr>
              <a:t>Sektoren</a:t>
            </a:r>
            <a:endParaRPr lang="en-US" sz="1400" b="1" i="0" u="none" strike="noStrike" kern="1200" baseline="0" dirty="0">
              <a:solidFill>
                <a:srgbClr val="002060"/>
              </a:solidFill>
              <a:latin typeface="Source Sans 3" panose="020B0303030403020204" pitchFamily="34" charset="0"/>
              <a:ea typeface="+mn-ea"/>
              <a:cs typeface="+mn-cs"/>
            </a:endParaRPr>
          </a:p>
        </c:rich>
      </c:tx>
      <c:layout>
        <c:manualLayout>
          <c:xMode val="edge"/>
          <c:yMode val="edge"/>
          <c:x val="0.25398643319003417"/>
          <c:y val="3.478135636609073E-3"/>
        </c:manualLayout>
      </c:layout>
      <c:overlay val="0"/>
    </c:title>
    <c:autoTitleDeleted val="0"/>
    <c:view3D>
      <c:rotX val="30"/>
      <c:rotY val="60"/>
      <c:rAngAx val="0"/>
    </c:view3D>
    <c:floor>
      <c:thickness val="0"/>
    </c:floor>
    <c:sideWall>
      <c:thickness val="0"/>
    </c:sideWall>
    <c:backWall>
      <c:thickness val="0"/>
    </c:backWall>
    <c:plotArea>
      <c:layout>
        <c:manualLayout>
          <c:layoutTarget val="inner"/>
          <c:xMode val="edge"/>
          <c:yMode val="edge"/>
          <c:x val="1.2092527665447231E-2"/>
          <c:y val="0.16908129291714633"/>
          <c:w val="0.65903058040357809"/>
          <c:h val="0.83091870708285365"/>
        </c:manualLayout>
      </c:layout>
      <c:pie3DChart>
        <c:varyColors val="1"/>
        <c:ser>
          <c:idx val="0"/>
          <c:order val="0"/>
          <c:tx>
            <c:strRef>
              <c:f>Sheet1!$B$1</c:f>
              <c:strCache>
                <c:ptCount val="1"/>
                <c:pt idx="0">
                  <c:v>BIP nach Sektoren</c:v>
                </c:pt>
              </c:strCache>
            </c:strRef>
          </c:tx>
          <c:dLbls>
            <c:dLbl>
              <c:idx val="0"/>
              <c:tx>
                <c:rich>
                  <a:bodyPr/>
                  <a:lstStyle/>
                  <a:p>
                    <a:fld id="{FDD39D93-C8BD-4FC6-9686-F6C2D7E05D4D}" type="VALUE">
                      <a:rPr lang="en-US" smtClean="0"/>
                      <a:pPr/>
                      <a:t>[VALUE]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33C-4CA7-8407-F7C04BF4ABD0}"/>
                </c:ext>
              </c:extLst>
            </c:dLbl>
            <c:dLbl>
              <c:idx val="1"/>
              <c:tx>
                <c:rich>
                  <a:bodyPr/>
                  <a:lstStyle/>
                  <a:p>
                    <a:fld id="{16C50C8C-9851-4471-92FB-446B0C2F2B8F}" type="VALUE">
                      <a:rPr lang="en-US" smtClean="0"/>
                      <a:pPr/>
                      <a:t>[VALUE]</a:t>
                    </a:fld>
                    <a:endParaRPr 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3C-4CA7-8407-F7C04BF4ABD0}"/>
                </c:ext>
              </c:extLst>
            </c:dLbl>
            <c:spPr>
              <a:noFill/>
              <a:ln>
                <a:noFill/>
              </a:ln>
              <a:effectLst/>
            </c:spPr>
            <c:txPr>
              <a:bodyPr/>
              <a:lstStyle/>
              <a:p>
                <a:pPr algn="ctr">
                  <a:defRPr lang="en-US" sz="1200" b="1" i="0" u="none" strike="noStrike" kern="1200" baseline="0">
                    <a:solidFill>
                      <a:srgbClr val="002060"/>
                    </a:solidFill>
                    <a:latin typeface="Source Sans 3" panose="020B0303030403020204" pitchFamily="34" charset="0"/>
                    <a:ea typeface="+mn-ea"/>
                    <a:cs typeface="+mn-cs"/>
                  </a:defRPr>
                </a:pPr>
                <a:endParaRPr lang="en-US"/>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Sheet1!$A$2:$A$12</c:f>
              <c:strCache>
                <c:ptCount val="11"/>
                <c:pt idx="0">
                  <c:v>Landwirtschaft, Forstwirtschaft &amp; Fischerei</c:v>
                </c:pt>
                <c:pt idx="1">
                  <c:v>Verarbeitendes Gewerbe (Manufacturing)</c:v>
                </c:pt>
                <c:pt idx="2">
                  <c:v>Bergbau, Erdöl &amp; Erdgas</c:v>
                </c:pt>
                <c:pt idx="3">
                  <c:v>Bauwirtschaft</c:v>
                </c:pt>
                <c:pt idx="4">
                  <c:v>Staatliche &amp; soziale Dienstleistungen</c:v>
                </c:pt>
                <c:pt idx="5">
                  <c:v>Groß- &amp; Einzelhandel</c:v>
                </c:pt>
                <c:pt idx="6">
                  <c:v>Immobilien &amp; Unternehmensdienstleistungen</c:v>
                </c:pt>
                <c:pt idx="7">
                  <c:v>Logistik</c:v>
                </c:pt>
                <c:pt idx="8">
                  <c:v>Finanzen</c:v>
                </c:pt>
                <c:pt idx="9">
                  <c:v>Tourismus</c:v>
                </c:pt>
                <c:pt idx="10">
                  <c:v>Andere</c:v>
                </c:pt>
              </c:strCache>
            </c:strRef>
          </c:cat>
          <c:val>
            <c:numRef>
              <c:f>Sheet1!$B$2:$B$12</c:f>
              <c:numCache>
                <c:formatCode>0%</c:formatCode>
                <c:ptCount val="11"/>
                <c:pt idx="0">
                  <c:v>0.15</c:v>
                </c:pt>
                <c:pt idx="1">
                  <c:v>0.15</c:v>
                </c:pt>
                <c:pt idx="2">
                  <c:v>0.06</c:v>
                </c:pt>
                <c:pt idx="3">
                  <c:v>0.1</c:v>
                </c:pt>
                <c:pt idx="4">
                  <c:v>0.08</c:v>
                </c:pt>
                <c:pt idx="5">
                  <c:v>0.15</c:v>
                </c:pt>
                <c:pt idx="6">
                  <c:v>7.0000000000000007E-2</c:v>
                </c:pt>
                <c:pt idx="7">
                  <c:v>0.05</c:v>
                </c:pt>
                <c:pt idx="8">
                  <c:v>0.05</c:v>
                </c:pt>
                <c:pt idx="9">
                  <c:v>0.03</c:v>
                </c:pt>
                <c:pt idx="10">
                  <c:v>0.11</c:v>
                </c:pt>
              </c:numCache>
            </c:numRef>
          </c:val>
          <c:extLst>
            <c:ext xmlns:c16="http://schemas.microsoft.com/office/drawing/2014/chart" uri="{C3380CC4-5D6E-409C-BE32-E72D297353CC}">
              <c16:uniqueId val="{00000002-E33C-4CA7-8407-F7C04BF4ABD0}"/>
            </c:ext>
          </c:extLst>
        </c:ser>
        <c:dLbls>
          <c:showLegendKey val="0"/>
          <c:showVal val="0"/>
          <c:showCatName val="0"/>
          <c:showSerName val="0"/>
          <c:showPercent val="1"/>
          <c:showBubbleSize val="0"/>
          <c:showLeaderLines val="1"/>
        </c:dLbls>
      </c:pie3DChart>
    </c:plotArea>
    <c:legend>
      <c:legendPos val="r"/>
      <c:layout>
        <c:manualLayout>
          <c:xMode val="edge"/>
          <c:yMode val="edge"/>
          <c:x val="0.66962212760547968"/>
          <c:y val="0"/>
          <c:w val="0.32852078061491929"/>
          <c:h val="1"/>
        </c:manualLayout>
      </c:layout>
      <c:overlay val="0"/>
      <c:txPr>
        <a:bodyPr/>
        <a:lstStyle/>
        <a:p>
          <a:pPr>
            <a:defRPr lang="en-US" sz="1200" b="0" i="0" u="none" strike="noStrike" kern="1200" baseline="0">
              <a:solidFill>
                <a:srgbClr val="002060"/>
              </a:solidFill>
              <a:latin typeface="Source Sans 3" panose="020B0303030403020204" pitchFamily="34" charset="0"/>
              <a:ea typeface="+mn-ea"/>
              <a:cs typeface="+mn-cs"/>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26258263723101138"/>
          <c:y val="0.15391987191036843"/>
          <c:w val="0.68262745560646287"/>
          <c:h val="0.84169262968442138"/>
        </c:manualLayout>
      </c:layout>
      <c:bar3DChart>
        <c:barDir val="bar"/>
        <c:grouping val="clustered"/>
        <c:varyColors val="0"/>
        <c:ser>
          <c:idx val="0"/>
          <c:order val="0"/>
          <c:tx>
            <c:strRef>
              <c:f>Sheet1!$B$1</c:f>
              <c:strCache>
                <c:ptCount val="1"/>
                <c:pt idx="0">
                  <c:v>1 Euro = EGP</c:v>
                </c:pt>
              </c:strCache>
            </c:strRef>
          </c:tx>
          <c:invertIfNegative val="0"/>
          <c:dLbls>
            <c:dLbl>
              <c:idx val="0"/>
              <c:tx>
                <c:rich>
                  <a:bodyPr/>
                  <a:lstStyle/>
                  <a:p>
                    <a:r>
                      <a:rPr lang="en-US" dirty="0"/>
                      <a:t>11,2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058-45AC-BA40-B6E70B4376B9}"/>
                </c:ext>
              </c:extLst>
            </c:dLbl>
            <c:dLbl>
              <c:idx val="1"/>
              <c:tx>
                <c:rich>
                  <a:bodyPr/>
                  <a:lstStyle/>
                  <a:p>
                    <a:r>
                      <a:rPr lang="en-US" dirty="0"/>
                      <a:t>20,2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058-45AC-BA40-B6E70B4376B9}"/>
                </c:ext>
              </c:extLst>
            </c:dLbl>
            <c:dLbl>
              <c:idx val="2"/>
              <c:tx>
                <c:rich>
                  <a:bodyPr/>
                  <a:lstStyle/>
                  <a:p>
                    <a:r>
                      <a:rPr lang="en-US" dirty="0"/>
                      <a:t>21,1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058-45AC-BA40-B6E70B4376B9}"/>
                </c:ext>
              </c:extLst>
            </c:dLbl>
            <c:dLbl>
              <c:idx val="3"/>
              <c:tx>
                <c:rich>
                  <a:bodyPr/>
                  <a:lstStyle/>
                  <a:p>
                    <a:r>
                      <a:rPr lang="en-US" dirty="0"/>
                      <a:t>17,9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058-45AC-BA40-B6E70B4376B9}"/>
                </c:ext>
              </c:extLst>
            </c:dLbl>
            <c:dLbl>
              <c:idx val="4"/>
              <c:tx>
                <c:rich>
                  <a:bodyPr/>
                  <a:lstStyle/>
                  <a:p>
                    <a:r>
                      <a:rPr lang="en-US" dirty="0"/>
                      <a:t>18,5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058-45AC-BA40-B6E70B4376B9}"/>
                </c:ext>
              </c:extLst>
            </c:dLbl>
            <c:dLbl>
              <c:idx val="5"/>
              <c:tx>
                <c:rich>
                  <a:bodyPr/>
                  <a:lstStyle/>
                  <a:p>
                    <a:r>
                      <a:rPr lang="en-US" dirty="0"/>
                      <a:t>18,6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BA1-44E7-9332-F5FFF4EB4C34}"/>
                </c:ext>
              </c:extLst>
            </c:dLbl>
            <c:dLbl>
              <c:idx val="6"/>
              <c:layout>
                <c:manualLayout>
                  <c:x val="-9.6034338338671838E-17"/>
                  <c:y val="4.1229174802935907E-3"/>
                </c:manualLayout>
              </c:layout>
              <c:tx>
                <c:rich>
                  <a:bodyPr/>
                  <a:lstStyle/>
                  <a:p>
                    <a:r>
                      <a:rPr lang="en-US" dirty="0"/>
                      <a:t>51,8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022-4EC0-A5F7-529C30E6E7D3}"/>
                </c:ext>
              </c:extLst>
            </c:dLbl>
            <c:dLbl>
              <c:idx val="7"/>
              <c:tx>
                <c:rich>
                  <a:bodyPr/>
                  <a:lstStyle/>
                  <a:p>
                    <a:r>
                      <a:rPr lang="en-US"/>
                      <a:t>56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022-4EC0-A5F7-529C30E6E7D3}"/>
                </c:ext>
              </c:extLst>
            </c:dLbl>
            <c:dLbl>
              <c:idx val="8"/>
              <c:tx>
                <c:rich>
                  <a:bodyPr/>
                  <a:lstStyle/>
                  <a:p>
                    <a:r>
                      <a:rPr lang="en-US" dirty="0"/>
                      <a:t>59,1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022-4EC0-A5F7-529C30E6E7D3}"/>
                </c:ext>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c:v>
                </c:pt>
                <c:pt idx="1">
                  <c:v>2019</c:v>
                </c:pt>
                <c:pt idx="2">
                  <c:v>2020</c:v>
                </c:pt>
                <c:pt idx="3">
                  <c:v>2021</c:v>
                </c:pt>
                <c:pt idx="4">
                  <c:v>2022</c:v>
                </c:pt>
                <c:pt idx="5">
                  <c:v>2023</c:v>
                </c:pt>
                <c:pt idx="6">
                  <c:v>2024</c:v>
                </c:pt>
                <c:pt idx="7">
                  <c:v>2025</c:v>
                </c:pt>
                <c:pt idx="8">
                  <c:v>31-Aug-26</c:v>
                </c:pt>
              </c:strCache>
            </c:strRef>
          </c:cat>
          <c:val>
            <c:numRef>
              <c:f>Sheet1!$B$2:$B$10</c:f>
              <c:numCache>
                <c:formatCode>0.00</c:formatCode>
                <c:ptCount val="9"/>
                <c:pt idx="0">
                  <c:v>21.102</c:v>
                </c:pt>
                <c:pt idx="1">
                  <c:v>17.876999999999999</c:v>
                </c:pt>
                <c:pt idx="2">
                  <c:v>18.911999999999999</c:v>
                </c:pt>
                <c:pt idx="3">
                  <c:v>18.64</c:v>
                </c:pt>
                <c:pt idx="4">
                  <c:v>26.3</c:v>
                </c:pt>
                <c:pt idx="5">
                  <c:v>33.799999999999997</c:v>
                </c:pt>
                <c:pt idx="6" formatCode="General">
                  <c:v>51.81</c:v>
                </c:pt>
                <c:pt idx="7" formatCode="General">
                  <c:v>56.09</c:v>
                </c:pt>
                <c:pt idx="8" formatCode="General">
                  <c:v>59.15</c:v>
                </c:pt>
              </c:numCache>
            </c:numRef>
          </c:val>
          <c:extLst>
            <c:ext xmlns:c16="http://schemas.microsoft.com/office/drawing/2014/chart" uri="{C3380CC4-5D6E-409C-BE32-E72D297353CC}">
              <c16:uniqueId val="{00000000-ECA5-456B-95C8-43868E3BF008}"/>
            </c:ext>
          </c:extLst>
        </c:ser>
        <c:ser>
          <c:idx val="1"/>
          <c:order val="1"/>
          <c:tx>
            <c:strRef>
              <c:f>Sheet1!$C$1</c:f>
              <c:strCache>
                <c:ptCount val="1"/>
                <c:pt idx="0">
                  <c:v>1 US = EGP</c:v>
                </c:pt>
              </c:strCache>
            </c:strRef>
          </c:tx>
          <c:invertIfNegative val="0"/>
          <c:dLbls>
            <c:dLbl>
              <c:idx val="0"/>
              <c:layout>
                <c:manualLayout>
                  <c:x val="2.8115645183214386E-3"/>
                  <c:y val="-2.5243159203238438E-2"/>
                </c:manualLayout>
              </c:layout>
              <c:tx>
                <c:rich>
                  <a:bodyPr/>
                  <a:lstStyle/>
                  <a:p>
                    <a:r>
                      <a:rPr lang="en-US" dirty="0"/>
                      <a:t>10,2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058-45AC-BA40-B6E70B4376B9}"/>
                </c:ext>
              </c:extLst>
            </c:dLbl>
            <c:dLbl>
              <c:idx val="1"/>
              <c:layout>
                <c:manualLayout>
                  <c:x val="-2.8115645183215414E-3"/>
                  <c:y val="-1.5145895521943063E-2"/>
                </c:manualLayout>
              </c:layout>
              <c:tx>
                <c:rich>
                  <a:bodyPr/>
                  <a:lstStyle/>
                  <a:p>
                    <a:r>
                      <a:rPr lang="en-US" dirty="0"/>
                      <a:t>17,8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CA5-456B-95C8-43868E3BF008}"/>
                </c:ext>
              </c:extLst>
            </c:dLbl>
            <c:dLbl>
              <c:idx val="2"/>
              <c:layout>
                <c:manualLayout>
                  <c:x val="-5.6231290366428772E-3"/>
                  <c:y val="-2.0194527362590753E-2"/>
                </c:manualLayout>
              </c:layout>
              <c:tx>
                <c:rich>
                  <a:bodyPr/>
                  <a:lstStyle/>
                  <a:p>
                    <a:r>
                      <a:rPr lang="en-US" dirty="0"/>
                      <a:t>17,8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CA5-456B-95C8-43868E3BF008}"/>
                </c:ext>
              </c:extLst>
            </c:dLbl>
            <c:dLbl>
              <c:idx val="3"/>
              <c:layout>
                <c:manualLayout>
                  <c:x val="-1.1246258073285754E-2"/>
                  <c:y val="-1.5145895521943063E-2"/>
                </c:manualLayout>
              </c:layout>
              <c:tx>
                <c:rich>
                  <a:bodyPr/>
                  <a:lstStyle/>
                  <a:p>
                    <a:r>
                      <a:rPr lang="en-US" dirty="0"/>
                      <a:t>16,3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CA5-456B-95C8-43868E3BF008}"/>
                </c:ext>
              </c:extLst>
            </c:dLbl>
            <c:dLbl>
              <c:idx val="4"/>
              <c:layout>
                <c:manualLayout>
                  <c:x val="0"/>
                  <c:y val="-2.0194527362590704E-2"/>
                </c:manualLayout>
              </c:layout>
              <c:tx>
                <c:rich>
                  <a:bodyPr/>
                  <a:lstStyle/>
                  <a:p>
                    <a:r>
                      <a:rPr lang="en-US" dirty="0"/>
                      <a:t>15,7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A46-4754-9AD6-72825F080959}"/>
                </c:ext>
              </c:extLst>
            </c:dLbl>
            <c:dLbl>
              <c:idx val="5"/>
              <c:layout>
                <c:manualLayout>
                  <c:x val="-5.5386232761319562E-3"/>
                  <c:y val="-2.0194527362590798E-2"/>
                </c:manualLayout>
              </c:layout>
              <c:tx>
                <c:rich>
                  <a:bodyPr/>
                  <a:lstStyle/>
                  <a:p>
                    <a:r>
                      <a:rPr lang="en-US" dirty="0"/>
                      <a:t>15,7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A46-4754-9AD6-72825F080959}"/>
                </c:ext>
              </c:extLst>
            </c:dLbl>
            <c:dLbl>
              <c:idx val="6"/>
              <c:layout>
                <c:manualLayout>
                  <c:x val="-7.8574457238170803E-3"/>
                  <c:y val="-1.2500068985823981E-2"/>
                </c:manualLayout>
              </c:layout>
              <c:tx>
                <c:rich>
                  <a:bodyPr/>
                  <a:lstStyle/>
                  <a:p>
                    <a:r>
                      <a:rPr lang="en-US" dirty="0"/>
                      <a:t>49,3</a:t>
                    </a:r>
                  </a:p>
                </c:rich>
              </c:tx>
              <c:showLegendKey val="0"/>
              <c:showVal val="1"/>
              <c:showCatName val="0"/>
              <c:showSerName val="0"/>
              <c:showPercent val="0"/>
              <c:showBubbleSize val="0"/>
              <c:extLst>
                <c:ext xmlns:c15="http://schemas.microsoft.com/office/drawing/2012/chart" uri="{CE6537A1-D6FC-4f65-9D91-7224C49458BB}">
                  <c15:layout>
                    <c:manualLayout>
                      <c:w val="0.11283415798704202"/>
                      <c:h val="0.1004238813664582"/>
                    </c:manualLayout>
                  </c15:layout>
                  <c15:showDataLabelsRange val="0"/>
                </c:ext>
                <c:ext xmlns:c16="http://schemas.microsoft.com/office/drawing/2014/chart" uri="{C3380CC4-5D6E-409C-BE32-E72D297353CC}">
                  <c16:uniqueId val="{00000000-ED6D-4672-847D-B887E9B4AA54}"/>
                </c:ext>
              </c:extLst>
            </c:dLbl>
            <c:dLbl>
              <c:idx val="7"/>
              <c:layout>
                <c:manualLayout>
                  <c:x val="2.5973988788643792E-3"/>
                  <c:y val="-1.8246123686449723E-2"/>
                </c:manualLayout>
              </c:layout>
              <c:tx>
                <c:rich>
                  <a:bodyPr/>
                  <a:lstStyle/>
                  <a:p>
                    <a:r>
                      <a:rPr lang="en-US" dirty="0"/>
                      <a:t>47,7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57A-477A-8163-99BC01DE2989}"/>
                </c:ext>
              </c:extLst>
            </c:dLbl>
            <c:dLbl>
              <c:idx val="8"/>
              <c:layout>
                <c:manualLayout>
                  <c:x val="5.2382971492114508E-3"/>
                  <c:y val="-2.4737504881761543E-2"/>
                </c:manualLayout>
              </c:layout>
              <c:tx>
                <c:rich>
                  <a:bodyPr/>
                  <a:lstStyle/>
                  <a:p>
                    <a:r>
                      <a:rPr lang="en-US" dirty="0"/>
                      <a:t>51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34C-4B82-BB86-2F711AF97870}"/>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c:v>
                </c:pt>
                <c:pt idx="1">
                  <c:v>2019</c:v>
                </c:pt>
                <c:pt idx="2">
                  <c:v>2020</c:v>
                </c:pt>
                <c:pt idx="3">
                  <c:v>2021</c:v>
                </c:pt>
                <c:pt idx="4">
                  <c:v>2022</c:v>
                </c:pt>
                <c:pt idx="5">
                  <c:v>2023</c:v>
                </c:pt>
                <c:pt idx="6">
                  <c:v>2024</c:v>
                </c:pt>
                <c:pt idx="7">
                  <c:v>2025</c:v>
                </c:pt>
                <c:pt idx="8">
                  <c:v>31-Aug-26</c:v>
                </c:pt>
              </c:strCache>
            </c:strRef>
          </c:cat>
          <c:val>
            <c:numRef>
              <c:f>Sheet1!$C$2:$C$10</c:f>
              <c:numCache>
                <c:formatCode>0.00</c:formatCode>
                <c:ptCount val="9"/>
                <c:pt idx="0">
                  <c:v>17.815999999999999</c:v>
                </c:pt>
                <c:pt idx="1">
                  <c:v>16.329999999999998</c:v>
                </c:pt>
                <c:pt idx="2">
                  <c:v>15.654999999999999</c:v>
                </c:pt>
                <c:pt idx="3">
                  <c:v>15.74</c:v>
                </c:pt>
                <c:pt idx="4">
                  <c:v>24.7</c:v>
                </c:pt>
                <c:pt idx="5">
                  <c:v>30.9</c:v>
                </c:pt>
                <c:pt idx="6" formatCode="General">
                  <c:v>49.73</c:v>
                </c:pt>
                <c:pt idx="7" formatCode="General">
                  <c:v>47.73</c:v>
                </c:pt>
                <c:pt idx="8" formatCode="General">
                  <c:v>50.99</c:v>
                </c:pt>
              </c:numCache>
            </c:numRef>
          </c:val>
          <c:extLst>
            <c:ext xmlns:c16="http://schemas.microsoft.com/office/drawing/2014/chart" uri="{C3380CC4-5D6E-409C-BE32-E72D297353CC}">
              <c16:uniqueId val="{00000004-ECA5-456B-95C8-43868E3BF008}"/>
            </c:ext>
          </c:extLst>
        </c:ser>
        <c:dLbls>
          <c:showLegendKey val="0"/>
          <c:showVal val="1"/>
          <c:showCatName val="0"/>
          <c:showSerName val="0"/>
          <c:showPercent val="0"/>
          <c:showBubbleSize val="0"/>
        </c:dLbls>
        <c:gapWidth val="150"/>
        <c:shape val="box"/>
        <c:axId val="57180544"/>
        <c:axId val="57182080"/>
        <c:axId val="0"/>
      </c:bar3DChart>
      <c:catAx>
        <c:axId val="57180544"/>
        <c:scaling>
          <c:orientation val="minMax"/>
        </c:scaling>
        <c:delete val="0"/>
        <c:axPos val="l"/>
        <c:numFmt formatCode="General" sourceLinked="1"/>
        <c:majorTickMark val="none"/>
        <c:minorTickMark val="none"/>
        <c:tickLblPos val="nextTo"/>
        <c:crossAx val="57182080"/>
        <c:crosses val="autoZero"/>
        <c:auto val="1"/>
        <c:lblAlgn val="ctr"/>
        <c:lblOffset val="100"/>
        <c:noMultiLvlLbl val="0"/>
      </c:catAx>
      <c:valAx>
        <c:axId val="57182080"/>
        <c:scaling>
          <c:orientation val="minMax"/>
        </c:scaling>
        <c:delete val="1"/>
        <c:axPos val="b"/>
        <c:numFmt formatCode="0.00" sourceLinked="1"/>
        <c:majorTickMark val="out"/>
        <c:minorTickMark val="none"/>
        <c:tickLblPos val="nextTo"/>
        <c:crossAx val="57180544"/>
        <c:crosses val="autoZero"/>
        <c:crossBetween val="between"/>
      </c:valAx>
    </c:plotArea>
    <c:legend>
      <c:legendPos val="t"/>
      <c:layout>
        <c:manualLayout>
          <c:xMode val="edge"/>
          <c:yMode val="edge"/>
          <c:x val="0.3187085163987573"/>
          <c:y val="8.8206735418750445E-2"/>
          <c:w val="0.46443870603124598"/>
          <c:h val="0.10351484158625628"/>
        </c:manualLayout>
      </c:layout>
      <c:overlay val="0"/>
    </c:legend>
    <c:plotVisOnly val="1"/>
    <c:dispBlanksAs val="gap"/>
    <c:showDLblsOverMax val="0"/>
  </c:chart>
  <c:txPr>
    <a:bodyPr/>
    <a:lstStyle/>
    <a:p>
      <a:pPr>
        <a:defRPr lang="en-US">
          <a:latin typeface="Source Sans 3" panose="020B030303040302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9.420377648976816E-2"/>
          <c:y val="0.14119657574900513"/>
          <c:w val="0.84320444314588794"/>
          <c:h val="0.6653045002664375"/>
        </c:manualLayout>
      </c:layout>
      <c:bar3DChart>
        <c:barDir val="col"/>
        <c:grouping val="clustered"/>
        <c:varyColors val="0"/>
        <c:ser>
          <c:idx val="0"/>
          <c:order val="0"/>
          <c:tx>
            <c:strRef>
              <c:f>Sheet1!$B$1</c:f>
              <c:strCache>
                <c:ptCount val="1"/>
                <c:pt idx="0">
                  <c:v>Währungsreserven in Mrd. USD</c:v>
                </c:pt>
              </c:strCache>
            </c:strRef>
          </c:tx>
          <c:invertIfNegative val="0"/>
          <c:dLbls>
            <c:dLbl>
              <c:idx val="0"/>
              <c:layout>
                <c:manualLayout>
                  <c:x val="2.5624361786934038E-3"/>
                  <c:y val="-3.8241888331965401E-2"/>
                </c:manualLayout>
              </c:layout>
              <c:tx>
                <c:rich>
                  <a:bodyPr/>
                  <a:lstStyle/>
                  <a:p>
                    <a:r>
                      <a:rPr lang="en-US" dirty="0"/>
                      <a:t>40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47F-4751-B783-AD288E1FE486}"/>
                </c:ext>
              </c:extLst>
            </c:dLbl>
            <c:dLbl>
              <c:idx val="1"/>
              <c:layout>
                <c:manualLayout>
                  <c:x val="1.8133573946763022E-2"/>
                  <c:y val="-2.1852937785738744E-2"/>
                </c:manualLayout>
              </c:layout>
              <c:tx>
                <c:rich>
                  <a:bodyPr/>
                  <a:lstStyle/>
                  <a:p>
                    <a:r>
                      <a:rPr lang="en-US" dirty="0"/>
                      <a:t>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47F-4751-B783-AD288E1FE486}"/>
                </c:ext>
              </c:extLst>
            </c:dLbl>
            <c:dLbl>
              <c:idx val="2"/>
              <c:layout>
                <c:manualLayout>
                  <c:x val="1.286653519849193E-2"/>
                  <c:y val="-4.9168024099294792E-2"/>
                </c:manualLayout>
              </c:layout>
              <c:tx>
                <c:rich>
                  <a:bodyPr/>
                  <a:lstStyle/>
                  <a:p>
                    <a:r>
                      <a:rPr lang="en-US" dirty="0"/>
                      <a:t>34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47F-4751-B783-AD288E1FE486}"/>
                </c:ext>
              </c:extLst>
            </c:dLbl>
            <c:dLbl>
              <c:idx val="3"/>
              <c:layout>
                <c:manualLayout>
                  <c:x val="7.9489998529121281E-3"/>
                  <c:y val="-4.3705015236531884E-2"/>
                </c:manualLayout>
              </c:layout>
              <c:tx>
                <c:rich>
                  <a:bodyPr/>
                  <a:lstStyle/>
                  <a:p>
                    <a:r>
                      <a:rPr lang="en-US" dirty="0"/>
                      <a:t>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47F-4751-B783-AD288E1FE486}"/>
                </c:ext>
              </c:extLst>
            </c:dLbl>
            <c:dLbl>
              <c:idx val="4"/>
              <c:layout>
                <c:manualLayout>
                  <c:x val="1.3139671814452109E-2"/>
                  <c:y val="0"/>
                </c:manualLayout>
              </c:layout>
              <c:tx>
                <c:rich>
                  <a:bodyPr/>
                  <a:lstStyle/>
                  <a:p>
                    <a:r>
                      <a:rPr lang="en-US" dirty="0"/>
                      <a:t>47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47F-4751-B783-AD288E1FE486}"/>
                </c:ext>
              </c:extLst>
            </c:dLbl>
            <c:dLbl>
              <c:idx val="5"/>
              <c:layout>
                <c:manualLayout>
                  <c:x val="1.57676061773425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47F-4751-B783-AD288E1FE486}"/>
                </c:ext>
              </c:extLst>
            </c:dLbl>
            <c:dLbl>
              <c:idx val="6"/>
              <c:layout>
                <c:manualLayout>
                  <c:x val="1.2716430439970918E-2"/>
                  <c:y val="1.9461125092655252E-3"/>
                </c:manualLayout>
              </c:layout>
              <c:tx>
                <c:rich>
                  <a:bodyPr/>
                  <a:lstStyle/>
                  <a:p>
                    <a:r>
                      <a:rPr lang="en-US" dirty="0"/>
                      <a:t>56</a:t>
                    </a:r>
                  </a:p>
                </c:rich>
              </c:tx>
              <c:showLegendKey val="0"/>
              <c:showVal val="1"/>
              <c:showCatName val="0"/>
              <c:showSerName val="0"/>
              <c:showPercent val="0"/>
              <c:showBubbleSize val="0"/>
              <c:extLst>
                <c:ext xmlns:c15="http://schemas.microsoft.com/office/drawing/2012/chart" uri="{CE6537A1-D6FC-4f65-9D91-7224C49458BB}">
                  <c15:layout>
                    <c:manualLayout>
                      <c:w val="6.9799836950611968E-2"/>
                      <c:h val="9.5928239897359491E-2"/>
                    </c:manualLayout>
                  </c15:layout>
                  <c15:showDataLabelsRange val="0"/>
                </c:ext>
                <c:ext xmlns:c16="http://schemas.microsoft.com/office/drawing/2014/chart" uri="{C3380CC4-5D6E-409C-BE32-E72D297353CC}">
                  <c16:uniqueId val="{00000000-FBFF-40B1-8B3B-F6851FAA5ACC}"/>
                </c:ext>
              </c:extLst>
            </c:dLbl>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Sheet1!$A$4:$A$10</c:f>
              <c:strCache>
                <c:ptCount val="7"/>
                <c:pt idx="0">
                  <c:v>2020</c:v>
                </c:pt>
                <c:pt idx="1">
                  <c:v>2021</c:v>
                </c:pt>
                <c:pt idx="2">
                  <c:v>2022</c:v>
                </c:pt>
                <c:pt idx="3">
                  <c:v>2023</c:v>
                </c:pt>
                <c:pt idx="4">
                  <c:v>2024</c:v>
                </c:pt>
                <c:pt idx="5">
                  <c:v>2025</c:v>
                </c:pt>
                <c:pt idx="6">
                  <c:v>Jul-26</c:v>
                </c:pt>
              </c:strCache>
            </c:strRef>
          </c:cat>
          <c:val>
            <c:numRef>
              <c:f>Sheet1!$B$4:$B$10</c:f>
              <c:numCache>
                <c:formatCode>0.00</c:formatCode>
                <c:ptCount val="7"/>
                <c:pt idx="0" formatCode="0.0">
                  <c:v>40.1</c:v>
                </c:pt>
                <c:pt idx="1">
                  <c:v>40.94</c:v>
                </c:pt>
                <c:pt idx="2">
                  <c:v>34</c:v>
                </c:pt>
                <c:pt idx="3" formatCode="0.0">
                  <c:v>35.222000000000001</c:v>
                </c:pt>
                <c:pt idx="4" formatCode="0.0">
                  <c:v>47.1</c:v>
                </c:pt>
                <c:pt idx="5" formatCode="0.0">
                  <c:v>51.5</c:v>
                </c:pt>
                <c:pt idx="6" formatCode="0.0">
                  <c:v>56.3</c:v>
                </c:pt>
              </c:numCache>
            </c:numRef>
          </c:val>
          <c:extLst>
            <c:ext xmlns:c16="http://schemas.microsoft.com/office/drawing/2014/chart" uri="{C3380CC4-5D6E-409C-BE32-E72D297353CC}">
              <c16:uniqueId val="{00000000-42FD-404D-964A-66D5CF4AD2FE}"/>
            </c:ext>
          </c:extLst>
        </c:ser>
        <c:dLbls>
          <c:showLegendKey val="0"/>
          <c:showVal val="1"/>
          <c:showCatName val="0"/>
          <c:showSerName val="0"/>
          <c:showPercent val="0"/>
          <c:showBubbleSize val="0"/>
        </c:dLbls>
        <c:gapWidth val="75"/>
        <c:shape val="box"/>
        <c:axId val="76011008"/>
        <c:axId val="76026240"/>
        <c:axId val="0"/>
      </c:bar3DChart>
      <c:catAx>
        <c:axId val="76011008"/>
        <c:scaling>
          <c:orientation val="minMax"/>
        </c:scaling>
        <c:delete val="0"/>
        <c:axPos val="b"/>
        <c:numFmt formatCode="General" sourceLinked="1"/>
        <c:majorTickMark val="none"/>
        <c:minorTickMark val="none"/>
        <c:tickLblPos val="nextTo"/>
        <c:crossAx val="76026240"/>
        <c:crosses val="autoZero"/>
        <c:auto val="1"/>
        <c:lblAlgn val="ctr"/>
        <c:lblOffset val="100"/>
        <c:noMultiLvlLbl val="0"/>
      </c:catAx>
      <c:valAx>
        <c:axId val="76026240"/>
        <c:scaling>
          <c:orientation val="minMax"/>
        </c:scaling>
        <c:delete val="0"/>
        <c:axPos val="l"/>
        <c:numFmt formatCode="0.0" sourceLinked="1"/>
        <c:majorTickMark val="none"/>
        <c:minorTickMark val="none"/>
        <c:tickLblPos val="nextTo"/>
        <c:crossAx val="76011008"/>
        <c:crosses val="autoZero"/>
        <c:crossBetween val="between"/>
      </c:valAx>
    </c:plotArea>
    <c:legend>
      <c:legendPos val="b"/>
      <c:layout>
        <c:manualLayout>
          <c:xMode val="edge"/>
          <c:yMode val="edge"/>
          <c:x val="0.14191244396053412"/>
          <c:y val="5.576956017734738E-4"/>
          <c:w val="0.56143615243583134"/>
          <c:h val="0.20599117652298002"/>
        </c:manualLayout>
      </c:layout>
      <c:overlay val="0"/>
      <c:txPr>
        <a:bodyPr/>
        <a:lstStyle/>
        <a:p>
          <a:pPr algn="ctr" rtl="0">
            <a:defRPr/>
          </a:pPr>
          <a:endParaRPr lang="en-US"/>
        </a:p>
      </c:txPr>
    </c:legend>
    <c:plotVisOnly val="1"/>
    <c:dispBlanksAs val="gap"/>
    <c:showDLblsOverMax val="0"/>
  </c:chart>
  <c:txPr>
    <a:bodyPr/>
    <a:lstStyle/>
    <a:p>
      <a:pPr>
        <a:defRPr sz="1400">
          <a:latin typeface="Source Sans 3" panose="020B0303030403020204" pitchFamily="34" charset="0"/>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716762413750142"/>
          <c:y val="0.12377654558708596"/>
          <c:w val="0.88022566331084928"/>
          <c:h val="0.71038751068561579"/>
        </c:manualLayout>
      </c:layout>
      <c:bar3DChart>
        <c:barDir val="col"/>
        <c:grouping val="clustered"/>
        <c:varyColors val="0"/>
        <c:ser>
          <c:idx val="0"/>
          <c:order val="0"/>
          <c:tx>
            <c:strRef>
              <c:f>Sheet1!$B$1</c:f>
              <c:strCache>
                <c:ptCount val="1"/>
                <c:pt idx="0">
                  <c:v>Staatsausgaben in Mrd. USD</c:v>
                </c:pt>
              </c:strCache>
            </c:strRef>
          </c:tx>
          <c:invertIfNegative val="0"/>
          <c:dLbls>
            <c:dLbl>
              <c:idx val="0"/>
              <c:tx>
                <c:rich>
                  <a:bodyPr/>
                  <a:lstStyle/>
                  <a:p>
                    <a:r>
                      <a:rPr lang="en-US"/>
                      <a:t>37.7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805-4A6E-B568-1D1DEB5A5437}"/>
                </c:ext>
              </c:extLst>
            </c:dLbl>
            <c:dLbl>
              <c:idx val="1"/>
              <c:layout>
                <c:manualLayout>
                  <c:x val="-2.3319615156575119E-3"/>
                  <c:y val="5.9274775455949039E-3"/>
                </c:manualLayout>
              </c:layout>
              <c:tx>
                <c:rich>
                  <a:bodyPr/>
                  <a:lstStyle/>
                  <a:p>
                    <a:r>
                      <a:rPr lang="en-US" dirty="0"/>
                      <a:t>39.7</a:t>
                    </a:r>
                  </a:p>
                </c:rich>
              </c:tx>
              <c:showLegendKey val="0"/>
              <c:showVal val="1"/>
              <c:showCatName val="0"/>
              <c:showSerName val="0"/>
              <c:showPercent val="0"/>
              <c:showBubbleSize val="0"/>
              <c:extLst>
                <c:ext xmlns:c15="http://schemas.microsoft.com/office/drawing/2012/chart" uri="{CE6537A1-D6FC-4f65-9D91-7224C49458BB}">
                  <c15:layout>
                    <c:manualLayout>
                      <c:w val="7.0157154008063452E-2"/>
                      <c:h val="9.8732173227964251E-2"/>
                    </c:manualLayout>
                  </c15:layout>
                  <c15:showDataLabelsRange val="0"/>
                </c:ext>
                <c:ext xmlns:c16="http://schemas.microsoft.com/office/drawing/2014/chart" uri="{C3380CC4-5D6E-409C-BE32-E72D297353CC}">
                  <c16:uniqueId val="{00000002-2F9A-4443-84D1-EBAA443E9413}"/>
                </c:ext>
              </c:extLst>
            </c:dLbl>
            <c:dLbl>
              <c:idx val="2"/>
              <c:tx>
                <c:rich>
                  <a:bodyPr/>
                  <a:lstStyle/>
                  <a:p>
                    <a:r>
                      <a:rPr lang="en-US" dirty="0"/>
                      <a:t>42.7</a:t>
                    </a:r>
                  </a:p>
                </c:rich>
              </c:tx>
              <c:showLegendKey val="0"/>
              <c:showVal val="1"/>
              <c:showCatName val="0"/>
              <c:showSerName val="0"/>
              <c:showPercent val="0"/>
              <c:showBubbleSize val="0"/>
              <c:extLst>
                <c:ext xmlns:c15="http://schemas.microsoft.com/office/drawing/2012/chart" uri="{CE6537A1-D6FC-4f65-9D91-7224C49458BB}">
                  <c15:layout>
                    <c:manualLayout>
                      <c:w val="7.2768950905599816E-2"/>
                      <c:h val="9.08288698338377E-2"/>
                    </c:manualLayout>
                  </c15:layout>
                  <c15:showDataLabelsRange val="0"/>
                </c:ext>
                <c:ext xmlns:c16="http://schemas.microsoft.com/office/drawing/2014/chart" uri="{C3380CC4-5D6E-409C-BE32-E72D297353CC}">
                  <c16:uniqueId val="{00000001-2F9A-4443-84D1-EBAA443E9413}"/>
                </c:ext>
              </c:extLst>
            </c:dLbl>
            <c:dLbl>
              <c:idx val="3"/>
              <c:layout>
                <c:manualLayout>
                  <c:x val="-4.2752133910754478E-17"/>
                  <c:y val="-7.903303394126612E-3"/>
                </c:manualLayout>
              </c:layout>
              <c:tx>
                <c:rich>
                  <a:bodyPr/>
                  <a:lstStyle/>
                  <a:p>
                    <a:r>
                      <a:rPr lang="en-US" dirty="0"/>
                      <a:t>49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F9A-4443-84D1-EBAA443E9413}"/>
                </c:ext>
              </c:extLst>
            </c:dLbl>
            <c:dLbl>
              <c:idx val="4"/>
              <c:layout>
                <c:manualLayout>
                  <c:x val="0"/>
                  <c:y val="-7.903303394126612E-3"/>
                </c:manualLayout>
              </c:layout>
              <c:tx>
                <c:rich>
                  <a:bodyPr/>
                  <a:lstStyle/>
                  <a:p>
                    <a:r>
                      <a:rPr lang="en-US" dirty="0"/>
                      <a:t>57.9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69F-4525-B122-467FC75B6CF3}"/>
                </c:ext>
              </c:extLst>
            </c:dLbl>
            <c:dLbl>
              <c:idx val="5"/>
              <c:layout>
                <c:manualLayout>
                  <c:x val="-6.9958845469724074E-3"/>
                  <c:y val="0"/>
                </c:manualLayout>
              </c:layout>
              <c:tx>
                <c:rich>
                  <a:bodyPr/>
                  <a:lstStyle/>
                  <a:p>
                    <a:r>
                      <a:rPr lang="en-US"/>
                      <a:t>72.9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805-4A6E-B568-1D1DEB5A5437}"/>
                </c:ext>
              </c:extLst>
            </c:dLbl>
            <c:dLbl>
              <c:idx val="6"/>
              <c:layout>
                <c:manualLayout>
                  <c:x val="2.331961515657469E-3"/>
                  <c:y val="-1.9758258485316347E-2"/>
                </c:manualLayout>
              </c:layout>
              <c:tx>
                <c:rich>
                  <a:bodyPr/>
                  <a:lstStyle/>
                  <a:p>
                    <a:r>
                      <a:rPr lang="en-US" dirty="0"/>
                      <a:t>93.5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805-4A6E-B568-1D1DEB5A5437}"/>
                </c:ext>
              </c:extLst>
            </c:dLbl>
            <c:dLbl>
              <c:idx val="7"/>
              <c:layout>
                <c:manualLayout>
                  <c:x val="-4.663923031314938E-3"/>
                  <c:y val="-1.1854955091189881E-2"/>
                </c:manualLayout>
              </c:layout>
              <c:tx>
                <c:rich>
                  <a:bodyPr/>
                  <a:lstStyle/>
                  <a:p>
                    <a:r>
                      <a:rPr lang="en-US"/>
                      <a:t>115.9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805-4A6E-B568-1D1DEB5A5437}"/>
                </c:ext>
              </c:extLst>
            </c:dLbl>
            <c:dLbl>
              <c:idx val="8"/>
              <c:tx>
                <c:rich>
                  <a:bodyPr/>
                  <a:lstStyle/>
                  <a:p>
                    <a:r>
                      <a:rPr lang="en-US"/>
                      <a:t>118.5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805-4A6E-B568-1D1DEB5A5437}"/>
                </c:ext>
              </c:extLst>
            </c:dLbl>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c:v>
                </c:pt>
                <c:pt idx="1">
                  <c:v>2019</c:v>
                </c:pt>
                <c:pt idx="2">
                  <c:v>2020</c:v>
                </c:pt>
                <c:pt idx="3">
                  <c:v>2021</c:v>
                </c:pt>
                <c:pt idx="4">
                  <c:v>2022</c:v>
                </c:pt>
                <c:pt idx="5">
                  <c:v>2023</c:v>
                </c:pt>
                <c:pt idx="6">
                  <c:v>2024</c:v>
                </c:pt>
                <c:pt idx="7">
                  <c:v>2025*</c:v>
                </c:pt>
                <c:pt idx="8">
                  <c:v>2026*</c:v>
                </c:pt>
              </c:strCache>
            </c:strRef>
          </c:cat>
          <c:val>
            <c:numRef>
              <c:f>Sheet1!$B$2:$B$10</c:f>
              <c:numCache>
                <c:formatCode>0.00</c:formatCode>
                <c:ptCount val="9"/>
                <c:pt idx="0">
                  <c:v>37.700000000000003</c:v>
                </c:pt>
                <c:pt idx="1">
                  <c:v>39.700000000000003</c:v>
                </c:pt>
                <c:pt idx="2">
                  <c:v>42.7</c:v>
                </c:pt>
                <c:pt idx="3">
                  <c:v>49.1</c:v>
                </c:pt>
                <c:pt idx="4">
                  <c:v>57.9</c:v>
                </c:pt>
                <c:pt idx="5">
                  <c:v>72.900000000000006</c:v>
                </c:pt>
                <c:pt idx="6">
                  <c:v>93.5</c:v>
                </c:pt>
                <c:pt idx="7">
                  <c:v>115.9</c:v>
                </c:pt>
                <c:pt idx="8">
                  <c:v>118.5</c:v>
                </c:pt>
              </c:numCache>
            </c:numRef>
          </c:val>
          <c:extLst>
            <c:ext xmlns:c16="http://schemas.microsoft.com/office/drawing/2014/chart" uri="{C3380CC4-5D6E-409C-BE32-E72D297353CC}">
              <c16:uniqueId val="{00000000-5A4F-454A-A84E-2EAE7BEBF0C2}"/>
            </c:ext>
          </c:extLst>
        </c:ser>
        <c:ser>
          <c:idx val="1"/>
          <c:order val="1"/>
          <c:tx>
            <c:strRef>
              <c:f>Sheet1!$C$1</c:f>
              <c:strCache>
                <c:ptCount val="1"/>
                <c:pt idx="0">
                  <c:v>Staatsverschuldung in Mrd. USD</c:v>
                </c:pt>
              </c:strCache>
            </c:strRef>
          </c:tx>
          <c:invertIfNegative val="0"/>
          <c:dLbls>
            <c:dLbl>
              <c:idx val="0"/>
              <c:layout>
                <c:manualLayout>
                  <c:x val="1.8246987861545386E-2"/>
                  <c:y val="-4.70185604841949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B2-4C14-82A5-23BA8795ECA0}"/>
                </c:ext>
              </c:extLst>
            </c:dLbl>
            <c:dLbl>
              <c:idx val="1"/>
              <c:layout>
                <c:manualLayout>
                  <c:x val="1.5640275309895951E-2"/>
                  <c:y val="-8.619969843475198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9B2-4C14-82A5-23BA8795ECA0}"/>
                </c:ext>
              </c:extLst>
            </c:dLbl>
            <c:dLbl>
              <c:idx val="2"/>
              <c:layout>
                <c:manualLayout>
                  <c:x val="2.0853700413194631E-2"/>
                  <c:y val="9.403712096838982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9B2-4C14-82A5-23BA8795ECA0}"/>
                </c:ext>
              </c:extLst>
            </c:dLbl>
            <c:dLbl>
              <c:idx val="3"/>
              <c:layout>
                <c:manualLayout>
                  <c:x val="1.8246987861545386E-2"/>
                  <c:y val="-8.619969843475198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9B2-4C14-82A5-23BA8795ECA0}"/>
                </c:ext>
              </c:extLst>
            </c:dLbl>
            <c:numFmt formatCode="#,##0" sourceLinked="0"/>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c:v>
                </c:pt>
                <c:pt idx="1">
                  <c:v>2019</c:v>
                </c:pt>
                <c:pt idx="2">
                  <c:v>2020</c:v>
                </c:pt>
                <c:pt idx="3">
                  <c:v>2021</c:v>
                </c:pt>
                <c:pt idx="4">
                  <c:v>2022</c:v>
                </c:pt>
                <c:pt idx="5">
                  <c:v>2023</c:v>
                </c:pt>
                <c:pt idx="6">
                  <c:v>2024</c:v>
                </c:pt>
                <c:pt idx="7">
                  <c:v>2025*</c:v>
                </c:pt>
                <c:pt idx="8">
                  <c:v>2026*</c:v>
                </c:pt>
              </c:strCache>
            </c:strRef>
          </c:cat>
          <c:val>
            <c:numRef>
              <c:f>Sheet1!$C$2:$C$10</c:f>
              <c:numCache>
                <c:formatCode>General</c:formatCode>
                <c:ptCount val="9"/>
                <c:pt idx="0">
                  <c:v>234.4</c:v>
                </c:pt>
                <c:pt idx="1">
                  <c:v>257</c:v>
                </c:pt>
                <c:pt idx="2">
                  <c:v>329.8</c:v>
                </c:pt>
                <c:pt idx="3">
                  <c:v>380.6</c:v>
                </c:pt>
                <c:pt idx="4">
                  <c:v>420.7</c:v>
                </c:pt>
                <c:pt idx="5">
                  <c:v>377.8</c:v>
                </c:pt>
                <c:pt idx="6">
                  <c:v>348.3</c:v>
                </c:pt>
                <c:pt idx="7">
                  <c:v>316.60000000000002</c:v>
                </c:pt>
                <c:pt idx="8">
                  <c:v>373.8</c:v>
                </c:pt>
              </c:numCache>
            </c:numRef>
          </c:val>
          <c:extLst>
            <c:ext xmlns:c16="http://schemas.microsoft.com/office/drawing/2014/chart" uri="{C3380CC4-5D6E-409C-BE32-E72D297353CC}">
              <c16:uniqueId val="{00000006-B9B2-4C14-82A5-23BA8795ECA0}"/>
            </c:ext>
          </c:extLst>
        </c:ser>
        <c:dLbls>
          <c:showLegendKey val="0"/>
          <c:showVal val="1"/>
          <c:showCatName val="0"/>
          <c:showSerName val="0"/>
          <c:showPercent val="0"/>
          <c:showBubbleSize val="0"/>
        </c:dLbls>
        <c:gapWidth val="75"/>
        <c:shape val="box"/>
        <c:axId val="76070912"/>
        <c:axId val="76072448"/>
        <c:axId val="0"/>
      </c:bar3DChart>
      <c:catAx>
        <c:axId val="76070912"/>
        <c:scaling>
          <c:orientation val="minMax"/>
        </c:scaling>
        <c:delete val="0"/>
        <c:axPos val="b"/>
        <c:numFmt formatCode="General" sourceLinked="0"/>
        <c:majorTickMark val="none"/>
        <c:minorTickMark val="none"/>
        <c:tickLblPos val="nextTo"/>
        <c:crossAx val="76072448"/>
        <c:crosses val="autoZero"/>
        <c:auto val="1"/>
        <c:lblAlgn val="ctr"/>
        <c:lblOffset val="100"/>
        <c:noMultiLvlLbl val="0"/>
      </c:catAx>
      <c:valAx>
        <c:axId val="76072448"/>
        <c:scaling>
          <c:orientation val="minMax"/>
        </c:scaling>
        <c:delete val="0"/>
        <c:axPos val="l"/>
        <c:numFmt formatCode="#,##0" sourceLinked="0"/>
        <c:majorTickMark val="none"/>
        <c:minorTickMark val="none"/>
        <c:tickLblPos val="nextTo"/>
        <c:crossAx val="76070912"/>
        <c:crosses val="autoZero"/>
        <c:crossBetween val="between"/>
      </c:valAx>
    </c:plotArea>
    <c:legend>
      <c:legendPos val="b"/>
      <c:legendEntry>
        <c:idx val="1"/>
      </c:legendEntry>
      <c:layout>
        <c:manualLayout>
          <c:xMode val="edge"/>
          <c:yMode val="edge"/>
          <c:x val="6.3033593546190231E-2"/>
          <c:y val="0"/>
          <c:w val="0.89999993842411297"/>
          <c:h val="9.6404709112456174E-2"/>
        </c:manualLayout>
      </c:layout>
      <c:overlay val="0"/>
    </c:legend>
    <c:plotVisOnly val="1"/>
    <c:dispBlanksAs val="gap"/>
    <c:showDLblsOverMax val="0"/>
  </c:chart>
  <c:txPr>
    <a:bodyPr/>
    <a:lstStyle/>
    <a:p>
      <a:pPr>
        <a:defRPr sz="1200">
          <a:latin typeface="Source Sans 3" panose="020B0303030403020204"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0051408813076786"/>
          <c:y val="3.8758404500954503E-2"/>
          <c:w val="0.66433178072056409"/>
          <c:h val="0.63975022755859312"/>
        </c:manualLayout>
      </c:layout>
      <c:bar3DChart>
        <c:barDir val="col"/>
        <c:grouping val="clustered"/>
        <c:varyColors val="0"/>
        <c:ser>
          <c:idx val="0"/>
          <c:order val="0"/>
          <c:tx>
            <c:strRef>
              <c:f>Sheet1!$B$1</c:f>
              <c:strCache>
                <c:ptCount val="1"/>
                <c:pt idx="0">
                  <c:v>Außenverschuldung in Mrd. USD</c:v>
                </c:pt>
              </c:strCache>
            </c:strRef>
          </c:tx>
          <c:invertIfNegative val="0"/>
          <c:dLbls>
            <c:dLbl>
              <c:idx val="0"/>
              <c:layout>
                <c:manualLayout>
                  <c:x val="0"/>
                  <c:y val="-2.1852507618265942E-2"/>
                </c:manualLayout>
              </c:layout>
              <c:tx>
                <c:rich>
                  <a:bodyPr/>
                  <a:lstStyle/>
                  <a:p>
                    <a:r>
                      <a:rPr lang="en-US" dirty="0"/>
                      <a:t>113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B66-4CBC-B5D8-DE119B053A15}"/>
                </c:ext>
              </c:extLst>
            </c:dLbl>
            <c:dLbl>
              <c:idx val="1"/>
              <c:layout>
                <c:manualLayout>
                  <c:x val="0"/>
                  <c:y val="-3.2778761427398918E-2"/>
                </c:manualLayout>
              </c:layout>
              <c:tx>
                <c:rich>
                  <a:bodyPr/>
                  <a:lstStyle/>
                  <a:p>
                    <a:r>
                      <a:rPr lang="en-US" dirty="0"/>
                      <a:t>129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B66-4CBC-B5D8-DE119B053A15}"/>
                </c:ext>
              </c:extLst>
            </c:dLbl>
            <c:dLbl>
              <c:idx val="2"/>
              <c:layout>
                <c:manualLayout>
                  <c:x val="4.5090060509921148E-17"/>
                  <c:y val="-1.63893807136994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66-4CBC-B5D8-DE119B053A15}"/>
                </c:ext>
              </c:extLst>
            </c:dLbl>
            <c:dLbl>
              <c:idx val="3"/>
              <c:layout>
                <c:manualLayout>
                  <c:x val="0"/>
                  <c:y val="-2.18525076182659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66-4CBC-B5D8-DE119B053A15}"/>
                </c:ext>
              </c:extLst>
            </c:dLbl>
            <c:dLbl>
              <c:idx val="4"/>
              <c:tx>
                <c:rich>
                  <a:bodyPr/>
                  <a:lstStyle/>
                  <a:p>
                    <a:r>
                      <a:rPr lang="en-US"/>
                      <a:t>155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60D-4950-B75D-9B02913DE1B8}"/>
                </c:ext>
              </c:extLst>
            </c:dLbl>
            <c:dLbl>
              <c:idx val="7"/>
              <c:layout>
                <c:manualLayout>
                  <c:x val="7.6271219785089932E-3"/>
                  <c:y val="-1.2125575454371634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D0-4FA5-A731-666D6B65D499}"/>
                </c:ext>
              </c:extLst>
            </c:dLbl>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2019</c:v>
                </c:pt>
                <c:pt idx="1">
                  <c:v>2020</c:v>
                </c:pt>
                <c:pt idx="2">
                  <c:v>2021</c:v>
                </c:pt>
                <c:pt idx="3">
                  <c:v>2022</c:v>
                </c:pt>
                <c:pt idx="4">
                  <c:v>2023</c:v>
                </c:pt>
                <c:pt idx="5">
                  <c:v>2024</c:v>
                </c:pt>
                <c:pt idx="6">
                  <c:v>2025 Q1</c:v>
                </c:pt>
                <c:pt idx="7">
                  <c:v>2025 Q2</c:v>
                </c:pt>
                <c:pt idx="8">
                  <c:v>2025 Q3</c:v>
                </c:pt>
                <c:pt idx="9">
                  <c:v>2025 Q4</c:v>
                </c:pt>
              </c:strCache>
            </c:strRef>
          </c:cat>
          <c:val>
            <c:numRef>
              <c:f>Sheet1!$B$2:$B$11</c:f>
              <c:numCache>
                <c:formatCode>General</c:formatCode>
                <c:ptCount val="10"/>
                <c:pt idx="0">
                  <c:v>112.67</c:v>
                </c:pt>
                <c:pt idx="1">
                  <c:v>129.19999999999999</c:v>
                </c:pt>
                <c:pt idx="2">
                  <c:v>146</c:v>
                </c:pt>
                <c:pt idx="3">
                  <c:v>163</c:v>
                </c:pt>
                <c:pt idx="4">
                  <c:v>154.9</c:v>
                </c:pt>
                <c:pt idx="5">
                  <c:v>155</c:v>
                </c:pt>
                <c:pt idx="6">
                  <c:v>157</c:v>
                </c:pt>
                <c:pt idx="7">
                  <c:v>161</c:v>
                </c:pt>
                <c:pt idx="8">
                  <c:v>164</c:v>
                </c:pt>
                <c:pt idx="9">
                  <c:v>164</c:v>
                </c:pt>
              </c:numCache>
            </c:numRef>
          </c:val>
          <c:extLst>
            <c:ext xmlns:c16="http://schemas.microsoft.com/office/drawing/2014/chart" uri="{C3380CC4-5D6E-409C-BE32-E72D297353CC}">
              <c16:uniqueId val="{00000000-42FD-404D-964A-66D5CF4AD2FE}"/>
            </c:ext>
          </c:extLst>
        </c:ser>
        <c:dLbls>
          <c:showLegendKey val="0"/>
          <c:showVal val="1"/>
          <c:showCatName val="0"/>
          <c:showSerName val="0"/>
          <c:showPercent val="0"/>
          <c:showBubbleSize val="0"/>
        </c:dLbls>
        <c:gapWidth val="75"/>
        <c:shape val="box"/>
        <c:axId val="76145792"/>
        <c:axId val="76148736"/>
        <c:axId val="0"/>
      </c:bar3DChart>
      <c:catAx>
        <c:axId val="76145792"/>
        <c:scaling>
          <c:orientation val="minMax"/>
        </c:scaling>
        <c:delete val="0"/>
        <c:axPos val="b"/>
        <c:numFmt formatCode="General" sourceLinked="1"/>
        <c:majorTickMark val="none"/>
        <c:minorTickMark val="none"/>
        <c:tickLblPos val="nextTo"/>
        <c:crossAx val="76148736"/>
        <c:crosses val="autoZero"/>
        <c:auto val="1"/>
        <c:lblAlgn val="ctr"/>
        <c:lblOffset val="100"/>
        <c:noMultiLvlLbl val="0"/>
      </c:catAx>
      <c:valAx>
        <c:axId val="76148736"/>
        <c:scaling>
          <c:orientation val="minMax"/>
        </c:scaling>
        <c:delete val="0"/>
        <c:axPos val="l"/>
        <c:numFmt formatCode="General" sourceLinked="1"/>
        <c:majorTickMark val="none"/>
        <c:minorTickMark val="none"/>
        <c:tickLblPos val="nextTo"/>
        <c:txPr>
          <a:bodyPr/>
          <a:lstStyle/>
          <a:p>
            <a:pPr algn="ctr">
              <a:defRPr/>
            </a:pPr>
            <a:endParaRPr lang="en-US"/>
          </a:p>
        </c:txPr>
        <c:crossAx val="76145792"/>
        <c:crosses val="autoZero"/>
        <c:crossBetween val="between"/>
      </c:valAx>
    </c:plotArea>
    <c:legend>
      <c:legendPos val="b"/>
      <c:layout>
        <c:manualLayout>
          <c:xMode val="edge"/>
          <c:yMode val="edge"/>
          <c:x val="0.7221694116582571"/>
          <c:y val="0.29770942642839238"/>
          <c:w val="0.27783058834174296"/>
          <c:h val="0.34146478907168137"/>
        </c:manualLayout>
      </c:layout>
      <c:overlay val="0"/>
    </c:legend>
    <c:plotVisOnly val="1"/>
    <c:dispBlanksAs val="gap"/>
    <c:showDLblsOverMax val="0"/>
  </c:chart>
  <c:txPr>
    <a:bodyPr/>
    <a:lstStyle/>
    <a:p>
      <a:pPr>
        <a:defRPr sz="1200">
          <a:latin typeface="Source Sans 3" panose="020B0303030403020204" pitchFamily="34" charset="0"/>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3"/>
    </mc:Choice>
    <mc:Fallback>
      <c:style val="23"/>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Zuflüsse in Mrd. USD</c:v>
                </c:pt>
              </c:strCache>
            </c:strRef>
          </c:tx>
          <c:invertIfNegative val="0"/>
          <c:dLbls>
            <c:dLbl>
              <c:idx val="0"/>
              <c:tx>
                <c:rich>
                  <a:bodyPr/>
                  <a:lstStyle/>
                  <a:p>
                    <a:r>
                      <a:rPr lang="en-US"/>
                      <a:t>13.1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1F77-4B2F-A5A3-382B103689D3}"/>
                </c:ext>
              </c:extLst>
            </c:dLbl>
            <c:dLbl>
              <c:idx val="1"/>
              <c:tx>
                <c:rich>
                  <a:bodyPr/>
                  <a:lstStyle/>
                  <a:p>
                    <a:r>
                      <a:rPr lang="en-US"/>
                      <a:t>16.4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F77-4B2F-A5A3-382B103689D3}"/>
                </c:ext>
              </c:extLst>
            </c:dLbl>
            <c:dLbl>
              <c:idx val="2"/>
              <c:tx>
                <c:rich>
                  <a:bodyPr/>
                  <a:lstStyle/>
                  <a:p>
                    <a:r>
                      <a:rPr lang="en-US"/>
                      <a:t>15.8</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F77-4B2F-A5A3-382B103689D3}"/>
                </c:ext>
              </c:extLst>
            </c:dLbl>
            <c:dLbl>
              <c:idx val="3"/>
              <c:tx>
                <c:rich>
                  <a:bodyPr/>
                  <a:lstStyle/>
                  <a:p>
                    <a:r>
                      <a:rPr lang="en-US" dirty="0"/>
                      <a:t>13.9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1F77-4B2F-A5A3-382B103689D3}"/>
                </c:ext>
              </c:extLst>
            </c:dLbl>
            <c:dLbl>
              <c:idx val="4"/>
              <c:tx>
                <c:rich>
                  <a:bodyPr/>
                  <a:lstStyle/>
                  <a:p>
                    <a:r>
                      <a:rPr lang="en-US"/>
                      <a:t>22.2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1F77-4B2F-A5A3-382B103689D3}"/>
                </c:ext>
              </c:extLst>
            </c:dLbl>
            <c:dLbl>
              <c:idx val="5"/>
              <c:tx>
                <c:rich>
                  <a:bodyPr/>
                  <a:lstStyle/>
                  <a:p>
                    <a:r>
                      <a:rPr lang="en-US"/>
                      <a:t>23.1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1F77-4B2F-A5A3-382B103689D3}"/>
                </c:ext>
              </c:extLst>
            </c:dLbl>
            <c:dLbl>
              <c:idx val="7"/>
              <c:tx>
                <c:rich>
                  <a:bodyPr/>
                  <a:lstStyle/>
                  <a:p>
                    <a:r>
                      <a:rPr lang="en-US"/>
                      <a:t>23.7</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F77-4B2F-A5A3-382B103689D3}"/>
                </c:ext>
              </c:extLst>
            </c:dLbl>
            <c:dLbl>
              <c:idx val="8"/>
              <c:tx>
                <c:rich>
                  <a:bodyPr/>
                  <a:lstStyle/>
                  <a:p>
                    <a:r>
                      <a:rPr lang="en-US"/>
                      <a:t>5.2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1F77-4B2F-A5A3-382B103689D3}"/>
                </c:ext>
              </c:extLst>
            </c:dLbl>
            <c:dLbl>
              <c:idx val="9"/>
              <c:tx>
                <c:rich>
                  <a:bodyPr/>
                  <a:lstStyle/>
                  <a:p>
                    <a:r>
                      <a:rPr lang="en-US"/>
                      <a:t>10.7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F77-4B2F-A5A3-382B103689D3}"/>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2017/18</c:v>
                </c:pt>
                <c:pt idx="1">
                  <c:v>2018/19</c:v>
                </c:pt>
                <c:pt idx="2">
                  <c:v>2019/20</c:v>
                </c:pt>
                <c:pt idx="3">
                  <c:v>2020/21</c:v>
                </c:pt>
                <c:pt idx="4">
                  <c:v>2021/22</c:v>
                </c:pt>
                <c:pt idx="5">
                  <c:v>2022/23</c:v>
                </c:pt>
                <c:pt idx="6">
                  <c:v>2023/24 </c:v>
                </c:pt>
                <c:pt idx="7">
                  <c:v>2024/25</c:v>
                </c:pt>
                <c:pt idx="8">
                  <c:v>2025/26 Q1</c:v>
                </c:pt>
                <c:pt idx="9">
                  <c:v>2025/26 Q2</c:v>
                </c:pt>
              </c:strCache>
            </c:strRef>
          </c:cat>
          <c:val>
            <c:numRef>
              <c:f>Sheet1!$B$2:$B$11</c:f>
              <c:numCache>
                <c:formatCode>#,##0.00</c:formatCode>
                <c:ptCount val="10"/>
                <c:pt idx="0">
                  <c:v>13.16</c:v>
                </c:pt>
                <c:pt idx="1">
                  <c:v>16.39</c:v>
                </c:pt>
                <c:pt idx="2" formatCode="General">
                  <c:v>15.836600000000001</c:v>
                </c:pt>
                <c:pt idx="3" formatCode="General">
                  <c:v>13.9148</c:v>
                </c:pt>
                <c:pt idx="4">
                  <c:v>22.204999999999998</c:v>
                </c:pt>
                <c:pt idx="5">
                  <c:v>23.053000000000001</c:v>
                </c:pt>
                <c:pt idx="6" formatCode="0.0">
                  <c:v>56.654000000000003</c:v>
                </c:pt>
                <c:pt idx="7">
                  <c:v>23.677</c:v>
                </c:pt>
                <c:pt idx="8">
                  <c:v>5.2229999999999999</c:v>
                </c:pt>
                <c:pt idx="9">
                  <c:v>10.6488</c:v>
                </c:pt>
              </c:numCache>
            </c:numRef>
          </c:val>
          <c:extLst>
            <c:ext xmlns:c16="http://schemas.microsoft.com/office/drawing/2014/chart" uri="{C3380CC4-5D6E-409C-BE32-E72D297353CC}">
              <c16:uniqueId val="{00000005-6514-4E86-8224-FEDFFE4F34FD}"/>
            </c:ext>
          </c:extLst>
        </c:ser>
        <c:ser>
          <c:idx val="1"/>
          <c:order val="1"/>
          <c:tx>
            <c:strRef>
              <c:f>Sheet1!#REF!</c:f>
              <c:strCache>
                <c:ptCount val="1"/>
                <c:pt idx="0">
                  <c:v>#REF!</c:v>
                </c:pt>
              </c:strCache>
            </c:strRef>
          </c:tx>
          <c:invertIfNegative val="0"/>
          <c:dLbls>
            <c:dLbl>
              <c:idx val="0"/>
              <c:layout>
                <c:manualLayout>
                  <c:x val="1.0311111399786146E-2"/>
                  <c:y val="-8.2854924072487974E-3"/>
                </c:manualLayout>
              </c:layout>
              <c:tx>
                <c:rich>
                  <a:bodyPr/>
                  <a:lstStyle/>
                  <a:p>
                    <a:r>
                      <a:rPr lang="en-US"/>
                      <a:t>7.7</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3.0843111974610309E-2"/>
                      <c:h val="5.5485180820542108E-2"/>
                    </c:manualLayout>
                  </c15:layout>
                  <c15:showDataLabelsRange val="0"/>
                </c:ext>
                <c:ext xmlns:c16="http://schemas.microsoft.com/office/drawing/2014/chart" uri="{C3380CC4-5D6E-409C-BE32-E72D297353CC}">
                  <c16:uniqueId val="{00000003-1F77-4B2F-A5A3-382B103689D3}"/>
                </c:ext>
              </c:extLst>
            </c:dLbl>
            <c:dLbl>
              <c:idx val="1"/>
              <c:layout>
                <c:manualLayout>
                  <c:x val="7.7333335498396332E-3"/>
                  <c:y val="-1.0126595958892199E-16"/>
                </c:manualLayout>
              </c:layout>
              <c:tx>
                <c:rich>
                  <a:bodyPr/>
                  <a:lstStyle/>
                  <a:p>
                    <a:r>
                      <a:rPr lang="en-US"/>
                      <a:t>8.2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F77-4B2F-A5A3-382B103689D3}"/>
                </c:ext>
              </c:extLst>
            </c:dLbl>
            <c:dLbl>
              <c:idx val="2"/>
              <c:layout>
                <c:manualLayout>
                  <c:x val="7.0888890873529713E-3"/>
                  <c:y val="1.1047323209664825E-2"/>
                </c:manualLayout>
              </c:layout>
              <c:tx>
                <c:rich>
                  <a:bodyPr/>
                  <a:lstStyle/>
                  <a:p>
                    <a:r>
                      <a:rPr lang="en-US" dirty="0"/>
                      <a:t>7.4</a:t>
                    </a:r>
                  </a:p>
                </c:rich>
              </c:tx>
              <c:showLegendKey val="0"/>
              <c:showVal val="1"/>
              <c:showCatName val="0"/>
              <c:showSerName val="0"/>
              <c:showPercent val="0"/>
              <c:showBubbleSize val="0"/>
              <c:extLst>
                <c:ext xmlns:c15="http://schemas.microsoft.com/office/drawing/2012/chart" uri="{CE6537A1-D6FC-4f65-9D91-7224C49458BB}">
                  <c15:layout>
                    <c:manualLayout>
                      <c:w val="4.6432274265820445E-2"/>
                      <c:h val="7.757982723987196E-2"/>
                    </c:manualLayout>
                  </c15:layout>
                  <c15:showDataLabelsRange val="0"/>
                </c:ext>
                <c:ext xmlns:c16="http://schemas.microsoft.com/office/drawing/2014/chart" uri="{C3380CC4-5D6E-409C-BE32-E72D297353CC}">
                  <c16:uniqueId val="{00000001-3B76-4556-9994-8F4594CA6DAF}"/>
                </c:ext>
              </c:extLst>
            </c:dLbl>
            <c:dLbl>
              <c:idx val="3"/>
              <c:layout>
                <c:manualLayout>
                  <c:x val="7.7333335498395621E-3"/>
                  <c:y val="-1.3810241347043755E-3"/>
                </c:manualLayout>
              </c:layout>
              <c:tx>
                <c:rich>
                  <a:bodyPr/>
                  <a:lstStyle/>
                  <a:p>
                    <a:r>
                      <a:rPr lang="en-US"/>
                      <a:t>5.2</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3.0843111974610309E-2"/>
                      <c:h val="5.2723350018125864E-2"/>
                    </c:manualLayout>
                  </c15:layout>
                  <c15:showDataLabelsRange val="0"/>
                </c:ext>
                <c:ext xmlns:c16="http://schemas.microsoft.com/office/drawing/2014/chart" uri="{C3380CC4-5D6E-409C-BE32-E72D297353CC}">
                  <c16:uniqueId val="{00000005-1F77-4B2F-A5A3-382B103689D3}"/>
                </c:ext>
              </c:extLst>
            </c:dLbl>
            <c:dLbl>
              <c:idx val="4"/>
              <c:layout>
                <c:manualLayout>
                  <c:x val="9.0222224748128781E-3"/>
                  <c:y val="-1.0126595958892199E-16"/>
                </c:manualLayout>
              </c:layout>
              <c:tx>
                <c:rich>
                  <a:bodyPr/>
                  <a:lstStyle/>
                  <a:p>
                    <a:r>
                      <a:rPr lang="en-US"/>
                      <a:t>8.9</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1F77-4B2F-A5A3-382B103689D3}"/>
                </c:ext>
              </c:extLst>
            </c:dLbl>
            <c:dLbl>
              <c:idx val="5"/>
              <c:layout>
                <c:manualLayout>
                  <c:x val="1.0311111399786146E-2"/>
                  <c:y val="-2.0713622284625584E-2"/>
                </c:manualLayout>
              </c:layout>
              <c:tx>
                <c:rich>
                  <a:bodyPr/>
                  <a:lstStyle/>
                  <a:p>
                    <a:r>
                      <a:rPr lang="en-US"/>
                      <a:t>10.1</a:t>
                    </a:r>
                  </a:p>
                </c:rich>
              </c:tx>
              <c:showLegendKey val="0"/>
              <c:showVal val="1"/>
              <c:showCatName val="0"/>
              <c:showSerName val="0"/>
              <c:showPercent val="0"/>
              <c:showBubbleSize val="0"/>
              <c:extLst>
                <c:ext xmlns:c15="http://schemas.microsoft.com/office/drawing/2012/chart" uri="{CE6537A1-D6FC-4f65-9D91-7224C49458BB}">
                  <c15:layout>
                    <c:manualLayout>
                      <c:w val="3.9987829640954112E-2"/>
                      <c:h val="5.2723350018125864E-2"/>
                    </c:manualLayout>
                  </c15:layout>
                  <c15:showDataLabelsRange val="0"/>
                </c:ext>
                <c:ext xmlns:c16="http://schemas.microsoft.com/office/drawing/2014/chart" uri="{C3380CC4-5D6E-409C-BE32-E72D297353CC}">
                  <c16:uniqueId val="{0000000D-1F77-4B2F-A5A3-382B103689D3}"/>
                </c:ext>
              </c:extLst>
            </c:dLbl>
            <c:dLbl>
              <c:idx val="6"/>
              <c:layout>
                <c:manualLayout>
                  <c:x val="2.1266667262058832E-2"/>
                  <c:y val="2.7618308024162323E-3"/>
                </c:manualLayout>
              </c:layout>
              <c:tx>
                <c:rich>
                  <a:bodyPr/>
                  <a:lstStyle/>
                  <a:p>
                    <a:r>
                      <a:rPr lang="en-US" dirty="0"/>
                      <a:t>46.1</a:t>
                    </a:r>
                  </a:p>
                </c:rich>
              </c:tx>
              <c:showLegendKey val="0"/>
              <c:showVal val="1"/>
              <c:showCatName val="0"/>
              <c:showSerName val="0"/>
              <c:showPercent val="0"/>
              <c:showBubbleSize val="0"/>
              <c:extLst>
                <c:ext xmlns:c15="http://schemas.microsoft.com/office/drawing/2012/chart" uri="{CE6537A1-D6FC-4f65-9D91-7224C49458BB}">
                  <c15:layout>
                    <c:manualLayout>
                      <c:w val="6.0822668369488526E-2"/>
                      <c:h val="6.100884242537457E-2"/>
                    </c:manualLayout>
                  </c15:layout>
                  <c15:showDataLabelsRange val="0"/>
                </c:ext>
                <c:ext xmlns:c16="http://schemas.microsoft.com/office/drawing/2014/chart" uri="{C3380CC4-5D6E-409C-BE32-E72D297353CC}">
                  <c16:uniqueId val="{0000000C-1F77-4B2F-A5A3-382B103689D3}"/>
                </c:ext>
              </c:extLst>
            </c:dLbl>
            <c:dLbl>
              <c:idx val="7"/>
              <c:layout>
                <c:manualLayout>
                  <c:x val="1.5466667099679124E-2"/>
                  <c:y val="-5.2474785245908415E-2"/>
                </c:manualLayout>
              </c:layout>
              <c:tx>
                <c:rich>
                  <a:bodyPr/>
                  <a:lstStyle/>
                  <a:p>
                    <a:r>
                      <a:rPr lang="en-US" dirty="0"/>
                      <a:t>12.2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1F77-4B2F-A5A3-382B103689D3}"/>
                </c:ext>
              </c:extLst>
            </c:dLbl>
            <c:dLbl>
              <c:idx val="8"/>
              <c:layout>
                <c:manualLayout>
                  <c:x val="1.0311162143444609E-2"/>
                  <c:y val="0"/>
                </c:manualLayout>
              </c:layout>
              <c:tx>
                <c:rich>
                  <a:bodyPr/>
                  <a:lstStyle/>
                  <a:p>
                    <a:r>
                      <a:rPr lang="en-US" dirty="0"/>
                      <a:t>2.4</a:t>
                    </a:r>
                  </a:p>
                </c:rich>
              </c:tx>
              <c:showLegendKey val="0"/>
              <c:showVal val="1"/>
              <c:showCatName val="0"/>
              <c:showSerName val="0"/>
              <c:showPercent val="0"/>
              <c:showBubbleSize val="0"/>
              <c:extLst>
                <c:ext xmlns:c15="http://schemas.microsoft.com/office/drawing/2012/chart" uri="{CE6537A1-D6FC-4f65-9D91-7224C49458BB}">
                  <c15:layout>
                    <c:manualLayout>
                      <c:w val="5.0298941040740251E-2"/>
                      <c:h val="6.9294334832623261E-2"/>
                    </c:manualLayout>
                  </c15:layout>
                  <c15:showDataLabelsRange val="0"/>
                </c:ext>
                <c:ext xmlns:c16="http://schemas.microsoft.com/office/drawing/2014/chart" uri="{C3380CC4-5D6E-409C-BE32-E72D297353CC}">
                  <c16:uniqueId val="{00000000-FCFB-406E-96B3-7131D0C915E6}"/>
                </c:ext>
              </c:extLst>
            </c:dLbl>
            <c:dLbl>
              <c:idx val="9"/>
              <c:layout>
                <c:manualLayout>
                  <c:x val="2.1911111724545466E-2"/>
                  <c:y val="-2.4856477221746089E-2"/>
                </c:manualLayout>
              </c:layout>
              <c:tx>
                <c:rich>
                  <a:bodyPr/>
                  <a:lstStyle/>
                  <a:p>
                    <a:r>
                      <a:rPr lang="en-US" dirty="0"/>
                      <a:t>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8E6-48EA-AB31-01769B1D99DC}"/>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2017/18</c:v>
                </c:pt>
                <c:pt idx="1">
                  <c:v>2018/19</c:v>
                </c:pt>
                <c:pt idx="2">
                  <c:v>2019/20</c:v>
                </c:pt>
                <c:pt idx="3">
                  <c:v>2020/21</c:v>
                </c:pt>
                <c:pt idx="4">
                  <c:v>2021/22</c:v>
                </c:pt>
                <c:pt idx="5">
                  <c:v>2022/23</c:v>
                </c:pt>
                <c:pt idx="6">
                  <c:v>2023/24 </c:v>
                </c:pt>
                <c:pt idx="7">
                  <c:v>2024/25</c:v>
                </c:pt>
                <c:pt idx="8">
                  <c:v>2025/26 Q1</c:v>
                </c:pt>
                <c:pt idx="9">
                  <c:v>2025/26 Q2</c:v>
                </c:pt>
              </c:strCache>
            </c:strRef>
          </c:cat>
          <c:val>
            <c:numRef>
              <c:f>Sheet1!$C$2:$C$11</c:f>
              <c:numCache>
                <c:formatCode>#,##0.00</c:formatCode>
                <c:ptCount val="10"/>
                <c:pt idx="0">
                  <c:v>7.72</c:v>
                </c:pt>
                <c:pt idx="1">
                  <c:v>8.23</c:v>
                </c:pt>
                <c:pt idx="2">
                  <c:v>7.4530000000000003</c:v>
                </c:pt>
                <c:pt idx="3">
                  <c:v>5.2141999999999999</c:v>
                </c:pt>
                <c:pt idx="4">
                  <c:v>8.9369999999999994</c:v>
                </c:pt>
                <c:pt idx="5">
                  <c:v>10.1</c:v>
                </c:pt>
                <c:pt idx="6">
                  <c:v>46.064</c:v>
                </c:pt>
                <c:pt idx="7">
                  <c:v>12.224</c:v>
                </c:pt>
                <c:pt idx="8">
                  <c:v>2.4060000000000001</c:v>
                </c:pt>
                <c:pt idx="9">
                  <c:v>6.8658999999999999</c:v>
                </c:pt>
              </c:numCache>
            </c:numRef>
          </c:val>
          <c:extLst>
            <c:ext xmlns:c16="http://schemas.microsoft.com/office/drawing/2014/chart" uri="{C3380CC4-5D6E-409C-BE32-E72D297353CC}">
              <c16:uniqueId val="{00000000-2A0B-4095-8D4E-7774834AA018}"/>
            </c:ext>
          </c:extLst>
        </c:ser>
        <c:ser>
          <c:idx val="2"/>
          <c:order val="2"/>
          <c:tx>
            <c:strRef>
              <c:f>Sheet1!$D$1</c:f>
              <c:strCache>
                <c:ptCount val="1"/>
                <c:pt idx="0">
                  <c:v>Abflüsse in Mrd. USD</c:v>
                </c:pt>
              </c:strCache>
            </c:strRef>
          </c:tx>
          <c:invertIfNegative val="0"/>
          <c:dLbls>
            <c:dLbl>
              <c:idx val="0"/>
              <c:layout>
                <c:manualLayout>
                  <c:x val="1.4177778174705951E-2"/>
                  <c:y val="-5.523661604832566E-3"/>
                </c:manualLayout>
              </c:layout>
              <c:tx>
                <c:rich>
                  <a:bodyPr/>
                  <a:lstStyle/>
                  <a:p>
                    <a:r>
                      <a:rPr lang="en-US" dirty="0"/>
                      <a:t>5.4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A0B-4095-8D4E-7774834AA018}"/>
                </c:ext>
              </c:extLst>
            </c:dLbl>
            <c:dLbl>
              <c:idx val="1"/>
              <c:layout>
                <c:manualLayout>
                  <c:x val="2.0622222799572269E-2"/>
                  <c:y val="-2.5491480839309509E-3"/>
                </c:manualLayout>
              </c:layout>
              <c:tx>
                <c:rich>
                  <a:bodyPr/>
                  <a:lstStyle/>
                  <a:p>
                    <a:r>
                      <a:rPr lang="en-US" dirty="0"/>
                      <a:t>8.2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A0B-4095-8D4E-7774834AA018}"/>
                </c:ext>
              </c:extLst>
            </c:dLbl>
            <c:dLbl>
              <c:idx val="2"/>
              <c:layout>
                <c:manualLayout>
                  <c:x val="2.3200000649518781E-2"/>
                  <c:y val="0"/>
                </c:manualLayout>
              </c:layout>
              <c:tx>
                <c:rich>
                  <a:bodyPr/>
                  <a:lstStyle/>
                  <a:p>
                    <a:r>
                      <a:rPr lang="en-US" dirty="0"/>
                      <a:t>8.4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A0B-4095-8D4E-7774834AA018}"/>
                </c:ext>
              </c:extLst>
            </c:dLbl>
            <c:dLbl>
              <c:idx val="3"/>
              <c:layout>
                <c:manualLayout>
                  <c:x val="1.546666709967922E-2"/>
                  <c:y val="-2.5492261593157957E-3"/>
                </c:manualLayout>
              </c:layout>
              <c:tx>
                <c:rich>
                  <a:bodyPr/>
                  <a:lstStyle/>
                  <a:p>
                    <a:r>
                      <a:rPr lang="en-US" dirty="0"/>
                      <a:t>8.7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A0B-4095-8D4E-7774834AA018}"/>
                </c:ext>
              </c:extLst>
            </c:dLbl>
            <c:dLbl>
              <c:idx val="4"/>
              <c:layout>
                <c:manualLayout>
                  <c:x val="1.6755556024652486E-2"/>
                  <c:y val="-2.7618308024162323E-3"/>
                </c:manualLayout>
              </c:layout>
              <c:tx>
                <c:rich>
                  <a:bodyPr/>
                  <a:lstStyle/>
                  <a:p>
                    <a:r>
                      <a:rPr lang="en-US" dirty="0"/>
                      <a:t>13.3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A0B-4095-8D4E-7774834AA018}"/>
                </c:ext>
              </c:extLst>
            </c:dLbl>
            <c:dLbl>
              <c:idx val="5"/>
              <c:layout>
                <c:manualLayout>
                  <c:x val="2.3200000649518829E-2"/>
                  <c:y val="5.523661604832363E-3"/>
                </c:manualLayout>
              </c:layout>
              <c:tx>
                <c:rich>
                  <a:bodyPr/>
                  <a:lstStyle/>
                  <a:p>
                    <a:r>
                      <a:rPr lang="en-US" dirty="0"/>
                      <a:t>13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2A0B-4095-8D4E-7774834AA018}"/>
                </c:ext>
              </c:extLst>
            </c:dLbl>
            <c:dLbl>
              <c:idx val="6"/>
              <c:layout>
                <c:manualLayout>
                  <c:x val="1.1600000324759415E-2"/>
                  <c:y val="2.7618308024162323E-3"/>
                </c:manualLayout>
              </c:layout>
              <c:tx>
                <c:rich>
                  <a:bodyPr/>
                  <a:lstStyle/>
                  <a:p>
                    <a:r>
                      <a:rPr lang="en-US"/>
                      <a:t>10.6</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3.9987829640954112E-2"/>
                      <c:h val="6.100884242537457E-2"/>
                    </c:manualLayout>
                  </c15:layout>
                  <c15:showDataLabelsRange val="0"/>
                </c:ext>
                <c:ext xmlns:c16="http://schemas.microsoft.com/office/drawing/2014/chart" uri="{C3380CC4-5D6E-409C-BE32-E72D297353CC}">
                  <c16:uniqueId val="{0000000B-1F77-4B2F-A5A3-382B103689D3}"/>
                </c:ext>
              </c:extLst>
            </c:dLbl>
            <c:dLbl>
              <c:idx val="7"/>
              <c:layout>
                <c:manualLayout>
                  <c:x val="1.8044444949625659E-2"/>
                  <c:y val="2.7618308024162323E-3"/>
                </c:manualLayout>
              </c:layout>
              <c:tx>
                <c:rich>
                  <a:bodyPr/>
                  <a:lstStyle/>
                  <a:p>
                    <a:r>
                      <a:rPr lang="en-US" dirty="0"/>
                      <a:t>11.5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8E6-48EA-AB31-01769B1D99DC}"/>
                </c:ext>
              </c:extLst>
            </c:dLbl>
            <c:dLbl>
              <c:idx val="8"/>
              <c:layout>
                <c:manualLayout>
                  <c:x val="1.6755556024652486E-2"/>
                  <c:y val="0"/>
                </c:manualLayout>
              </c:layout>
              <c:tx>
                <c:rich>
                  <a:bodyPr/>
                  <a:lstStyle/>
                  <a:p>
                    <a:r>
                      <a:rPr lang="en-US" dirty="0"/>
                      <a:t>2.8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3B76-4556-9994-8F4594CA6DAF}"/>
                </c:ext>
              </c:extLst>
            </c:dLbl>
            <c:dLbl>
              <c:idx val="9"/>
              <c:layout>
                <c:manualLayout>
                  <c:x val="2.4488889574492093E-2"/>
                  <c:y val="-1.3809154012081179E-3"/>
                </c:manualLayout>
              </c:layout>
              <c:tx>
                <c:rich>
                  <a:bodyPr/>
                  <a:lstStyle/>
                  <a:p>
                    <a:r>
                      <a:rPr lang="en-US" dirty="0"/>
                      <a:t>3.8</a:t>
                    </a:r>
                  </a:p>
                </c:rich>
              </c:tx>
              <c:showLegendKey val="0"/>
              <c:showVal val="1"/>
              <c:showCatName val="0"/>
              <c:showSerName val="0"/>
              <c:showPercent val="0"/>
              <c:showBubbleSize val="0"/>
              <c:extLst>
                <c:ext xmlns:c15="http://schemas.microsoft.com/office/drawing/2012/chart" uri="{CE6537A1-D6FC-4f65-9D91-7224C49458BB}">
                  <c15:layout>
                    <c:manualLayout>
                      <c:w val="6.5765608140419471E-2"/>
                      <c:h val="4.1676026808460942E-2"/>
                    </c:manualLayout>
                  </c15:layout>
                  <c15:showDataLabelsRange val="0"/>
                </c:ext>
                <c:ext xmlns:c16="http://schemas.microsoft.com/office/drawing/2014/chart" uri="{C3380CC4-5D6E-409C-BE32-E72D297353CC}">
                  <c16:uniqueId val="{00000000-08E6-48EA-AB31-01769B1D99DC}"/>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2017/18</c:v>
                </c:pt>
                <c:pt idx="1">
                  <c:v>2018/19</c:v>
                </c:pt>
                <c:pt idx="2">
                  <c:v>2019/20</c:v>
                </c:pt>
                <c:pt idx="3">
                  <c:v>2020/21</c:v>
                </c:pt>
                <c:pt idx="4">
                  <c:v>2021/22</c:v>
                </c:pt>
                <c:pt idx="5">
                  <c:v>2022/23</c:v>
                </c:pt>
                <c:pt idx="6">
                  <c:v>2023/24 </c:v>
                </c:pt>
                <c:pt idx="7">
                  <c:v>2024/25</c:v>
                </c:pt>
                <c:pt idx="8">
                  <c:v>2025/26 Q1</c:v>
                </c:pt>
                <c:pt idx="9">
                  <c:v>2025/26 Q2</c:v>
                </c:pt>
              </c:strCache>
            </c:strRef>
          </c:cat>
          <c:val>
            <c:numRef>
              <c:f>Sheet1!$D$2:$D$11</c:f>
              <c:numCache>
                <c:formatCode>#,##0.00</c:formatCode>
                <c:ptCount val="10"/>
                <c:pt idx="0">
                  <c:v>5.44</c:v>
                </c:pt>
                <c:pt idx="1">
                  <c:v>8.16</c:v>
                </c:pt>
                <c:pt idx="2">
                  <c:v>8.3836000000000013</c:v>
                </c:pt>
                <c:pt idx="3">
                  <c:v>8.7005999999999997</c:v>
                </c:pt>
                <c:pt idx="4">
                  <c:v>13.267999999999999</c:v>
                </c:pt>
                <c:pt idx="5">
                  <c:v>12.953000000000001</c:v>
                </c:pt>
                <c:pt idx="6">
                  <c:v>10.590000000000003</c:v>
                </c:pt>
                <c:pt idx="7">
                  <c:v>11.452999999999999</c:v>
                </c:pt>
                <c:pt idx="8">
                  <c:v>2.8170000000000002</c:v>
                </c:pt>
                <c:pt idx="9">
                  <c:v>3.7829000000000002</c:v>
                </c:pt>
              </c:numCache>
            </c:numRef>
          </c:val>
          <c:extLst>
            <c:ext xmlns:c16="http://schemas.microsoft.com/office/drawing/2014/chart" uri="{C3380CC4-5D6E-409C-BE32-E72D297353CC}">
              <c16:uniqueId val="{00000007-2A0B-4095-8D4E-7774834AA018}"/>
            </c:ext>
          </c:extLst>
        </c:ser>
        <c:dLbls>
          <c:showLegendKey val="0"/>
          <c:showVal val="1"/>
          <c:showCatName val="0"/>
          <c:showSerName val="0"/>
          <c:showPercent val="0"/>
          <c:showBubbleSize val="0"/>
        </c:dLbls>
        <c:gapWidth val="150"/>
        <c:shape val="box"/>
        <c:axId val="76517760"/>
        <c:axId val="76519296"/>
        <c:axId val="0"/>
      </c:bar3DChart>
      <c:catAx>
        <c:axId val="76517760"/>
        <c:scaling>
          <c:orientation val="minMax"/>
        </c:scaling>
        <c:delete val="0"/>
        <c:axPos val="b"/>
        <c:numFmt formatCode="General" sourceLinked="0"/>
        <c:majorTickMark val="none"/>
        <c:minorTickMark val="none"/>
        <c:tickLblPos val="nextTo"/>
        <c:txPr>
          <a:bodyPr/>
          <a:lstStyle/>
          <a:p>
            <a:pPr algn="ctr" rtl="0">
              <a:defRPr/>
            </a:pPr>
            <a:endParaRPr lang="en-US"/>
          </a:p>
        </c:txPr>
        <c:crossAx val="76519296"/>
        <c:crosses val="autoZero"/>
        <c:auto val="1"/>
        <c:lblAlgn val="ctr"/>
        <c:lblOffset val="100"/>
        <c:noMultiLvlLbl val="0"/>
      </c:catAx>
      <c:valAx>
        <c:axId val="76519296"/>
        <c:scaling>
          <c:orientation val="minMax"/>
        </c:scaling>
        <c:delete val="1"/>
        <c:axPos val="l"/>
        <c:numFmt formatCode="0%" sourceLinked="0"/>
        <c:majorTickMark val="out"/>
        <c:minorTickMark val="none"/>
        <c:tickLblPos val="nextTo"/>
        <c:crossAx val="76517760"/>
        <c:crosses val="autoZero"/>
        <c:crossBetween val="between"/>
      </c:valAx>
    </c:plotArea>
    <c:legend>
      <c:legendPos val="t"/>
      <c:legendEntry>
        <c:idx val="1"/>
        <c:delete val="1"/>
      </c:legendEntry>
      <c:layout>
        <c:manualLayout>
          <c:xMode val="edge"/>
          <c:yMode val="edge"/>
          <c:x val="5.9154115391891242E-2"/>
          <c:y val="6.776597681062474E-2"/>
          <c:w val="0.49043898135962155"/>
          <c:h val="6.3298334920479926E-2"/>
        </c:manualLayout>
      </c:layout>
      <c:overlay val="0"/>
    </c:legend>
    <c:plotVisOnly val="1"/>
    <c:dispBlanksAs val="gap"/>
    <c:showDLblsOverMax val="0"/>
  </c:chart>
  <c:txPr>
    <a:bodyPr/>
    <a:lstStyle/>
    <a:p>
      <a:pPr>
        <a:defRPr sz="1400">
          <a:latin typeface="Source Sans 3" panose="020B0303030403020204" pitchFamily="34" charset="0"/>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Kerninflationsrate %</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Inflationsrate (%)</c:v>
                </c:pt>
              </c:strCache>
            </c:strRef>
          </c:tx>
          <c:invertIfNegative val="0"/>
          <c:dLbls>
            <c:dLbl>
              <c:idx val="0"/>
              <c:layout>
                <c:manualLayout>
                  <c:x val="1.6177578004268587E-2"/>
                  <c:y val="-2.9954728852212037E-2"/>
                </c:manualLayout>
              </c:layout>
              <c:tx>
                <c:rich>
                  <a:bodyPr/>
                  <a:lstStyle/>
                  <a:p>
                    <a:r>
                      <a:rPr lang="en-US" dirty="0"/>
                      <a:t>2.4%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BED-4A44-A3AA-D278B70FA9A9}"/>
                </c:ext>
              </c:extLst>
            </c:dLbl>
            <c:dLbl>
              <c:idx val="1"/>
              <c:layout>
                <c:manualLayout>
                  <c:x val="1.348142115564375E-2"/>
                  <c:y val="-2.2465899224154835E-2"/>
                </c:manualLayout>
              </c:layout>
              <c:tx>
                <c:rich>
                  <a:bodyPr/>
                  <a:lstStyle/>
                  <a:p>
                    <a:r>
                      <a:rPr lang="en-US" dirty="0"/>
                      <a:t>3.8%</a:t>
                    </a:r>
                  </a:p>
                </c:rich>
              </c:tx>
              <c:showLegendKey val="0"/>
              <c:showVal val="1"/>
              <c:showCatName val="0"/>
              <c:showSerName val="0"/>
              <c:showPercent val="0"/>
              <c:showBubbleSize val="0"/>
              <c:extLst>
                <c:ext xmlns:c15="http://schemas.microsoft.com/office/drawing/2012/chart" uri="{CE6537A1-D6FC-4f65-9D91-7224C49458BB}">
                  <c15:layout>
                    <c:manualLayout>
                      <c:w val="8.0901265184259843E-2"/>
                      <c:h val="6.98319616367193E-2"/>
                    </c:manualLayout>
                  </c15:layout>
                  <c15:showDataLabelsRange val="0"/>
                </c:ext>
                <c:ext xmlns:c16="http://schemas.microsoft.com/office/drawing/2014/chart" uri="{C3380CC4-5D6E-409C-BE32-E72D297353CC}">
                  <c16:uniqueId val="{00000000-E3BE-4A98-9385-D0C9BE061904}"/>
                </c:ext>
              </c:extLst>
            </c:dLbl>
            <c:dLbl>
              <c:idx val="2"/>
              <c:layout>
                <c:manualLayout>
                  <c:x val="1.8873841004980019E-2"/>
                  <c:y val="-1.8721705532632592E-2"/>
                </c:manualLayout>
              </c:layout>
              <c:tx>
                <c:rich>
                  <a:bodyPr/>
                  <a:lstStyle/>
                  <a:p>
                    <a:r>
                      <a:rPr lang="en-US" dirty="0"/>
                      <a:t>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BED-4A44-A3AA-D278B70FA9A9}"/>
                </c:ext>
              </c:extLst>
            </c:dLbl>
            <c:dLbl>
              <c:idx val="3"/>
              <c:layout>
                <c:manualLayout>
                  <c:x val="1.8873841004980019E-2"/>
                  <c:y val="-1.4977364426106018E-2"/>
                </c:manualLayout>
              </c:layout>
              <c:tx>
                <c:rich>
                  <a:bodyPr/>
                  <a:lstStyle/>
                  <a:p>
                    <a:r>
                      <a:rPr lang="en-US" dirty="0"/>
                      <a:t>24%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3BE-4A98-9385-D0C9BE061904}"/>
                </c:ext>
              </c:extLst>
            </c:dLbl>
            <c:dLbl>
              <c:idx val="4"/>
              <c:tx>
                <c:rich>
                  <a:bodyPr/>
                  <a:lstStyle/>
                  <a:p>
                    <a:r>
                      <a:rPr lang="en-US"/>
                      <a:t>34%</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495-48D5-8C89-7A7CA462DD3A}"/>
                </c:ext>
              </c:extLst>
            </c:dLbl>
            <c:dLbl>
              <c:idx val="5"/>
              <c:tx>
                <c:rich>
                  <a:bodyPr/>
                  <a:lstStyle/>
                  <a:p>
                    <a:r>
                      <a:rPr lang="en-US"/>
                      <a:t>23%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495-48D5-8C89-7A7CA462DD3A}"/>
                </c:ext>
              </c:extLst>
            </c:dLbl>
            <c:dLbl>
              <c:idx val="6"/>
              <c:layout>
                <c:manualLayout>
                  <c:x val="8.309150341002115E-3"/>
                  <c:y val="-3.7443411065265389E-3"/>
                </c:manualLayout>
              </c:layout>
              <c:tx>
                <c:rich>
                  <a:bodyPr/>
                  <a:lstStyle/>
                  <a:p>
                    <a:r>
                      <a:rPr lang="en-US" dirty="0"/>
                      <a:t>22.6%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42B-4208-AC43-672EE801BECF}"/>
                </c:ext>
              </c:extLst>
            </c:dLbl>
            <c:dLbl>
              <c:idx val="7"/>
              <c:layout>
                <c:manualLayout>
                  <c:x val="1.8873841004980019E-2"/>
                  <c:y val="0"/>
                </c:manualLayout>
              </c:layout>
              <c:tx>
                <c:rich>
                  <a:bodyPr/>
                  <a:lstStyle/>
                  <a:p>
                    <a:r>
                      <a:rPr lang="en-US" dirty="0"/>
                      <a:t>10.4%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42B-4208-AC43-672EE801BECF}"/>
                </c:ext>
              </c:extLst>
            </c:dLbl>
            <c:dLbl>
              <c:idx val="8"/>
              <c:layout>
                <c:manualLayout>
                  <c:x val="2.4211588695818944E-3"/>
                  <c:y val="-2.2473417389368724E-2"/>
                </c:manualLayout>
              </c:layout>
              <c:tx>
                <c:rich>
                  <a:bodyPr/>
                  <a:lstStyle/>
                  <a:p>
                    <a:r>
                      <a:rPr lang="en-US" dirty="0"/>
                      <a:t>11.8%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2EF-4B7B-B055-2CA12F4824AA}"/>
                </c:ext>
              </c:extLst>
            </c:dLbl>
            <c:dLbl>
              <c:idx val="9"/>
              <c:layout>
                <c:manualLayout>
                  <c:x val="4.8423177391637004E-3"/>
                  <c:y val="-3.3703787238872747E-2"/>
                </c:manualLayout>
              </c:layout>
              <c:tx>
                <c:rich>
                  <a:bodyPr/>
                  <a:lstStyle/>
                  <a:p>
                    <a:r>
                      <a:rPr lang="en-US" dirty="0"/>
                      <a:t>14.7%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B8F-4CF7-BBC8-AA4B57B7BA87}"/>
                </c:ext>
              </c:extLst>
            </c:dLbl>
            <c:dLbl>
              <c:idx val="10"/>
              <c:layout>
                <c:manualLayout>
                  <c:x val="2.1790429826237051E-2"/>
                  <c:y val="-1.12318439995460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EF-4B7B-B055-2CA12F4824AA}"/>
                </c:ext>
              </c:extLst>
            </c:dLbl>
            <c:dLbl>
              <c:idx val="11"/>
              <c:layout>
                <c:manualLayout>
                  <c:x val="3.4996612284006891E-2"/>
                  <c:y val="-3.74434110652657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42B-4208-AC43-672EE801BECF}"/>
                </c:ext>
              </c:extLst>
            </c:dLbl>
            <c:dLbl>
              <c:idx val="12"/>
              <c:layout>
                <c:manualLayout>
                  <c:x val="4.3580859652473922E-2"/>
                  <c:y val="2.2466341469167414E-2"/>
                </c:manualLayout>
              </c:layout>
              <c:showLegendKey val="0"/>
              <c:showVal val="1"/>
              <c:showCatName val="0"/>
              <c:showSerName val="0"/>
              <c:showPercent val="0"/>
              <c:showBubbleSize val="0"/>
              <c:extLst>
                <c:ext xmlns:c15="http://schemas.microsoft.com/office/drawing/2012/chart" uri="{CE6537A1-D6FC-4f65-9D91-7224C49458BB}">
                  <c15:layout>
                    <c:manualLayout>
                      <c:w val="0.10235439589035925"/>
                      <c:h val="8.1064984956298825E-2"/>
                    </c:manualLayout>
                  </c15:layout>
                </c:ext>
                <c:ext xmlns:c16="http://schemas.microsoft.com/office/drawing/2014/chart" uri="{C3380CC4-5D6E-409C-BE32-E72D297353CC}">
                  <c16:uniqueId val="{00000000-4563-4B25-8C90-0BDE64A19EA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2019</c:v>
                </c:pt>
                <c:pt idx="1">
                  <c:v>2020</c:v>
                </c:pt>
                <c:pt idx="2">
                  <c:v>2021</c:v>
                </c:pt>
                <c:pt idx="3">
                  <c:v>2022</c:v>
                </c:pt>
                <c:pt idx="4">
                  <c:v>2023</c:v>
                </c:pt>
                <c:pt idx="5">
                  <c:v>2024</c:v>
                </c:pt>
                <c:pt idx="6">
                  <c:v>Jan'2025</c:v>
                </c:pt>
                <c:pt idx="7">
                  <c:v>April'2025</c:v>
                </c:pt>
                <c:pt idx="8">
                  <c:v>Dec'2025</c:v>
                </c:pt>
                <c:pt idx="9">
                  <c:v>July'2026</c:v>
                </c:pt>
              </c:strCache>
            </c:strRef>
          </c:cat>
          <c:val>
            <c:numRef>
              <c:f>Sheet1!$B$2:$B$11</c:f>
              <c:numCache>
                <c:formatCode>0.00%</c:formatCode>
                <c:ptCount val="10"/>
                <c:pt idx="0">
                  <c:v>2.3740000000000001E-2</c:v>
                </c:pt>
                <c:pt idx="1">
                  <c:v>3.7999999999999999E-2</c:v>
                </c:pt>
                <c:pt idx="2">
                  <c:v>5.96E-2</c:v>
                </c:pt>
                <c:pt idx="3">
                  <c:v>0.24449000000000001</c:v>
                </c:pt>
                <c:pt idx="4">
                  <c:v>0.34179999999999999</c:v>
                </c:pt>
                <c:pt idx="5">
                  <c:v>0.23219999999999999</c:v>
                </c:pt>
                <c:pt idx="6">
                  <c:v>0.22589999999999999</c:v>
                </c:pt>
                <c:pt idx="7">
                  <c:v>0.104</c:v>
                </c:pt>
                <c:pt idx="8">
                  <c:v>0.11799999999999999</c:v>
                </c:pt>
                <c:pt idx="9">
                  <c:v>0.14699999999999999</c:v>
                </c:pt>
              </c:numCache>
            </c:numRef>
          </c:val>
          <c:extLst>
            <c:ext xmlns:c16="http://schemas.microsoft.com/office/drawing/2014/chart" uri="{C3380CC4-5D6E-409C-BE32-E72D297353CC}">
              <c16:uniqueId val="{00000003-BBED-4A44-A3AA-D278B70FA9A9}"/>
            </c:ext>
          </c:extLst>
        </c:ser>
        <c:dLbls>
          <c:showLegendKey val="0"/>
          <c:showVal val="1"/>
          <c:showCatName val="0"/>
          <c:showSerName val="0"/>
          <c:showPercent val="0"/>
          <c:showBubbleSize val="0"/>
        </c:dLbls>
        <c:gapWidth val="150"/>
        <c:shape val="box"/>
        <c:axId val="76413184"/>
        <c:axId val="76743808"/>
        <c:axId val="0"/>
      </c:bar3DChart>
      <c:catAx>
        <c:axId val="76413184"/>
        <c:scaling>
          <c:orientation val="minMax"/>
        </c:scaling>
        <c:delete val="0"/>
        <c:axPos val="b"/>
        <c:numFmt formatCode="General" sourceLinked="0"/>
        <c:majorTickMark val="none"/>
        <c:minorTickMark val="none"/>
        <c:tickLblPos val="nextTo"/>
        <c:crossAx val="76743808"/>
        <c:crosses val="autoZero"/>
        <c:auto val="1"/>
        <c:lblAlgn val="ctr"/>
        <c:lblOffset val="100"/>
        <c:noMultiLvlLbl val="0"/>
      </c:catAx>
      <c:valAx>
        <c:axId val="76743808"/>
        <c:scaling>
          <c:orientation val="minMax"/>
        </c:scaling>
        <c:delete val="1"/>
        <c:axPos val="l"/>
        <c:numFmt formatCode="0.00%" sourceLinked="1"/>
        <c:majorTickMark val="out"/>
        <c:minorTickMark val="none"/>
        <c:tickLblPos val="nextTo"/>
        <c:crossAx val="76413184"/>
        <c:crosses val="autoZero"/>
        <c:crossBetween val="between"/>
      </c:valAx>
    </c:plotArea>
    <c:plotVisOnly val="1"/>
    <c:dispBlanksAs val="gap"/>
    <c:showDLblsOverMax val="0"/>
  </c:chart>
  <c:txPr>
    <a:bodyPr/>
    <a:lstStyle/>
    <a:p>
      <a:pPr>
        <a:defRPr sz="1400">
          <a:latin typeface="Source Sans 3" panose="020B0303030403020204"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a:lstStyle/>
          <a:p>
            <a:pPr algn="ctr" rtl="0">
              <a:defRPr/>
            </a:pPr>
            <a:r>
              <a:rPr lang="en-US"/>
              <a:t>Arbeitslosenquote %</a:t>
            </a:r>
          </a:p>
        </c:rich>
      </c:tx>
      <c:overlay val="0"/>
    </c:title>
    <c:autoTitleDeleted val="0"/>
    <c:plotArea>
      <c:layout/>
      <c:areaChart>
        <c:grouping val="standard"/>
        <c:varyColors val="0"/>
        <c:ser>
          <c:idx val="0"/>
          <c:order val="0"/>
          <c:tx>
            <c:strRef>
              <c:f>Sheet1!$B$1</c:f>
              <c:strCache>
                <c:ptCount val="1"/>
                <c:pt idx="0">
                  <c:v>Arbeitslosenquote %</c:v>
                </c:pt>
              </c:strCache>
            </c:strRef>
          </c:tx>
          <c:dLbls>
            <c:dLbl>
              <c:idx val="0"/>
              <c:layout>
                <c:manualLayout>
                  <c:x val="3.3259628974837911E-2"/>
                  <c:y val="-0.197443679579068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13A-4FE1-AA1F-1D61D56F2055}"/>
                </c:ext>
              </c:extLst>
            </c:dLbl>
            <c:dLbl>
              <c:idx val="1"/>
              <c:layout>
                <c:manualLayout>
                  <c:x val="7.6752989941933645E-3"/>
                  <c:y val="-0.1974436795790687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13A-4FE1-AA1F-1D61D56F2055}"/>
                </c:ext>
              </c:extLst>
            </c:dLbl>
            <c:dLbl>
              <c:idx val="2"/>
              <c:layout>
                <c:manualLayout>
                  <c:x val="-1.0233731992257819E-2"/>
                  <c:y val="-0.193494805987487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13A-4FE1-AA1F-1D61D56F2055}"/>
                </c:ext>
              </c:extLst>
            </c:dLbl>
            <c:dLbl>
              <c:idx val="3"/>
              <c:layout>
                <c:manualLayout>
                  <c:x val="-5.1168659961289093E-3"/>
                  <c:y val="-0.15795494366325497"/>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5336633376148469E-2"/>
                      <c:h val="7.4258723357151987E-2"/>
                    </c:manualLayout>
                  </c15:layout>
                </c:ext>
                <c:ext xmlns:c16="http://schemas.microsoft.com/office/drawing/2014/chart" uri="{C3380CC4-5D6E-409C-BE32-E72D297353CC}">
                  <c16:uniqueId val="{00000001-DDCB-4A06-B1E2-69A842F82D79}"/>
                </c:ext>
              </c:extLst>
            </c:dLbl>
            <c:dLbl>
              <c:idx val="7"/>
              <c:tx>
                <c:rich>
                  <a:bodyPr/>
                  <a:lstStyle/>
                  <a:p>
                    <a:r>
                      <a:rPr lang="en-US"/>
                      <a:t>6%</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649-47A4-8788-50AABD6D6F98}"/>
                </c:ext>
              </c:extLst>
            </c:dLbl>
            <c:dLbl>
              <c:idx val="8"/>
              <c:layout>
                <c:manualLayout>
                  <c:x val="-2.1746579757839279E-2"/>
                  <c:y val="1.3820902103070503E-2"/>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7895066374212918E-2"/>
                      <c:h val="5.4514355399245103E-2"/>
                    </c:manualLayout>
                  </c15:layout>
                </c:ext>
                <c:ext xmlns:c16="http://schemas.microsoft.com/office/drawing/2014/chart" uri="{C3380CC4-5D6E-409C-BE32-E72D297353CC}">
                  <c16:uniqueId val="{00000000-383A-46C9-9472-91D24EDDAAA7}"/>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2019</c:v>
                </c:pt>
                <c:pt idx="1">
                  <c:v>2020</c:v>
                </c:pt>
                <c:pt idx="2">
                  <c:v>2021</c:v>
                </c:pt>
                <c:pt idx="3">
                  <c:v>2022</c:v>
                </c:pt>
                <c:pt idx="4">
                  <c:v>2023</c:v>
                </c:pt>
                <c:pt idx="5">
                  <c:v>2024</c:v>
                </c:pt>
                <c:pt idx="6">
                  <c:v>2025</c:v>
                </c:pt>
                <c:pt idx="7">
                  <c:v>Q1 2026</c:v>
                </c:pt>
                <c:pt idx="8">
                  <c:v>Q2 2026</c:v>
                </c:pt>
              </c:strCache>
            </c:strRef>
          </c:cat>
          <c:val>
            <c:numRef>
              <c:f>Sheet1!$B$2:$B$10</c:f>
              <c:numCache>
                <c:formatCode>0.0%</c:formatCode>
                <c:ptCount val="9"/>
                <c:pt idx="0">
                  <c:v>7.9000000000000001E-2</c:v>
                </c:pt>
                <c:pt idx="1">
                  <c:v>7.2999999999999995E-2</c:v>
                </c:pt>
                <c:pt idx="2">
                  <c:v>7.4999999999999997E-2</c:v>
                </c:pt>
                <c:pt idx="3">
                  <c:v>7.3999999999999996E-2</c:v>
                </c:pt>
                <c:pt idx="4">
                  <c:v>6.9000000000000006E-2</c:v>
                </c:pt>
                <c:pt idx="5">
                  <c:v>6.7000000000000004E-2</c:v>
                </c:pt>
                <c:pt idx="6">
                  <c:v>6.3E-2</c:v>
                </c:pt>
                <c:pt idx="7">
                  <c:v>0.06</c:v>
                </c:pt>
                <c:pt idx="8">
                  <c:v>5.8000000000000003E-2</c:v>
                </c:pt>
              </c:numCache>
            </c:numRef>
          </c:val>
          <c:extLst>
            <c:ext xmlns:c16="http://schemas.microsoft.com/office/drawing/2014/chart" uri="{C3380CC4-5D6E-409C-BE32-E72D297353CC}">
              <c16:uniqueId val="{00000003-520B-43C8-B098-EED001001B69}"/>
            </c:ext>
          </c:extLst>
        </c:ser>
        <c:dLbls>
          <c:showLegendKey val="0"/>
          <c:showVal val="1"/>
          <c:showCatName val="0"/>
          <c:showSerName val="0"/>
          <c:showPercent val="0"/>
          <c:showBubbleSize val="0"/>
        </c:dLbls>
        <c:axId val="76786688"/>
        <c:axId val="76792576"/>
      </c:areaChart>
      <c:catAx>
        <c:axId val="76786688"/>
        <c:scaling>
          <c:orientation val="minMax"/>
        </c:scaling>
        <c:delete val="0"/>
        <c:axPos val="b"/>
        <c:numFmt formatCode="General" sourceLinked="1"/>
        <c:majorTickMark val="none"/>
        <c:minorTickMark val="none"/>
        <c:tickLblPos val="nextTo"/>
        <c:txPr>
          <a:bodyPr/>
          <a:lstStyle/>
          <a:p>
            <a:pPr algn="ctr">
              <a:defRPr/>
            </a:pPr>
            <a:endParaRPr lang="en-US"/>
          </a:p>
        </c:txPr>
        <c:crossAx val="76792576"/>
        <c:crosses val="autoZero"/>
        <c:auto val="1"/>
        <c:lblAlgn val="ctr"/>
        <c:lblOffset val="100"/>
        <c:noMultiLvlLbl val="0"/>
      </c:catAx>
      <c:valAx>
        <c:axId val="76792576"/>
        <c:scaling>
          <c:orientation val="minMax"/>
        </c:scaling>
        <c:delete val="0"/>
        <c:axPos val="l"/>
        <c:numFmt formatCode="0.0%" sourceLinked="1"/>
        <c:majorTickMark val="none"/>
        <c:minorTickMark val="none"/>
        <c:tickLblPos val="nextTo"/>
        <c:crossAx val="76786688"/>
        <c:crosses val="autoZero"/>
        <c:crossBetween val="midCat"/>
      </c:valAx>
    </c:plotArea>
    <c:plotVisOnly val="1"/>
    <c:dispBlanksAs val="zero"/>
    <c:showDLblsOverMax val="0"/>
  </c:chart>
  <c:txPr>
    <a:bodyPr/>
    <a:lstStyle/>
    <a:p>
      <a:pPr algn="ctr">
        <a:defRPr lang="en-US" sz="1200" b="0" i="0" u="none" strike="noStrike" kern="1200" baseline="0">
          <a:solidFill>
            <a:srgbClr val="002060"/>
          </a:solidFill>
          <a:latin typeface="Source Sans 3" panose="020B0303030403020204" pitchFamily="34" charset="0"/>
          <a:ea typeface="+mn-ea"/>
          <a:cs typeface="+mn-cs"/>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2591414028753495"/>
          <c:y val="0.11911766081281157"/>
          <c:w val="0.83404026717814062"/>
          <c:h val="0.71498843465532536"/>
        </c:manualLayout>
      </c:layout>
      <c:bar3DChart>
        <c:barDir val="col"/>
        <c:grouping val="clustered"/>
        <c:varyColors val="0"/>
        <c:ser>
          <c:idx val="0"/>
          <c:order val="0"/>
          <c:tx>
            <c:strRef>
              <c:f>Sheet1!$B$1</c:f>
              <c:strCache>
                <c:ptCount val="1"/>
                <c:pt idx="0">
                  <c:v>Überweisungen in USD Mrd. </c:v>
                </c:pt>
              </c:strCache>
            </c:strRef>
          </c:tx>
          <c:invertIfNegative val="0"/>
          <c:dLbls>
            <c:dLbl>
              <c:idx val="0"/>
              <c:layout>
                <c:manualLayout>
                  <c:x val="1.5028989974953633E-2"/>
                  <c:y val="-2.52362903984947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C6-4E0E-AC54-8ADAFB0B3BE7}"/>
                </c:ext>
              </c:extLst>
            </c:dLbl>
            <c:dLbl>
              <c:idx val="1"/>
              <c:layout>
                <c:manualLayout>
                  <c:x val="7.5144949874768278E-3"/>
                  <c:y val="-1.91869251784138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C6-4E0E-AC54-8ADAFB0B3BE7}"/>
                </c:ext>
              </c:extLst>
            </c:dLbl>
            <c:dLbl>
              <c:idx val="2"/>
              <c:layout>
                <c:manualLayout>
                  <c:x val="1.7533821637445931E-2"/>
                  <c:y val="-1.20989890484559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C6-4E0E-AC54-8ADAFB0B3BE7}"/>
                </c:ext>
              </c:extLst>
            </c:dLbl>
            <c:dLbl>
              <c:idx val="3"/>
              <c:layout>
                <c:manualLayout>
                  <c:x val="1.7533821637445931E-2"/>
                  <c:y val="-3.45655846150825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4C6-4E0E-AC54-8ADAFB0B3BE7}"/>
                </c:ext>
              </c:extLst>
            </c:dLbl>
            <c:dLbl>
              <c:idx val="4"/>
              <c:layout>
                <c:manualLayout>
                  <c:x val="1.5028989974953656E-2"/>
                  <c:y val="-9.85297601252905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4C6-4E0E-AC54-8ADAFB0B3BE7}"/>
                </c:ext>
              </c:extLst>
            </c:dLbl>
            <c:dLbl>
              <c:idx val="5"/>
              <c:layout>
                <c:manualLayout>
                  <c:x val="1.5028989974953656E-2"/>
                  <c:y val="-3.284325337509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4C6-4E0E-AC54-8ADAFB0B3BE7}"/>
                </c:ext>
              </c:extLst>
            </c:dLbl>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2016/17</c:v>
                </c:pt>
                <c:pt idx="1">
                  <c:v>2017/18</c:v>
                </c:pt>
                <c:pt idx="2">
                  <c:v>2018/19</c:v>
                </c:pt>
                <c:pt idx="3">
                  <c:v>2019/20</c:v>
                </c:pt>
                <c:pt idx="4">
                  <c:v>2020/2021</c:v>
                </c:pt>
                <c:pt idx="5">
                  <c:v>2021/2022</c:v>
                </c:pt>
                <c:pt idx="6">
                  <c:v>2022/2023</c:v>
                </c:pt>
                <c:pt idx="7">
                  <c:v>2023/2024</c:v>
                </c:pt>
                <c:pt idx="8">
                  <c:v>2024/2025</c:v>
                </c:pt>
                <c:pt idx="9">
                  <c:v>2025/2026</c:v>
                </c:pt>
              </c:strCache>
            </c:strRef>
          </c:cat>
          <c:val>
            <c:numRef>
              <c:f>Sheet1!$B$2:$B$11</c:f>
              <c:numCache>
                <c:formatCode>0</c:formatCode>
                <c:ptCount val="10"/>
                <c:pt idx="0">
                  <c:v>22</c:v>
                </c:pt>
                <c:pt idx="1">
                  <c:v>26</c:v>
                </c:pt>
                <c:pt idx="2">
                  <c:v>25</c:v>
                </c:pt>
                <c:pt idx="3">
                  <c:v>28</c:v>
                </c:pt>
                <c:pt idx="4">
                  <c:v>31.4</c:v>
                </c:pt>
                <c:pt idx="5">
                  <c:v>31.9</c:v>
                </c:pt>
                <c:pt idx="6">
                  <c:v>27.8</c:v>
                </c:pt>
                <c:pt idx="7">
                  <c:v>21.9</c:v>
                </c:pt>
                <c:pt idx="8">
                  <c:v>36.5</c:v>
                </c:pt>
                <c:pt idx="9">
                  <c:v>47.3</c:v>
                </c:pt>
              </c:numCache>
            </c:numRef>
          </c:val>
          <c:extLst>
            <c:ext xmlns:c16="http://schemas.microsoft.com/office/drawing/2014/chart" uri="{C3380CC4-5D6E-409C-BE32-E72D297353CC}">
              <c16:uniqueId val="{00000000-42FD-404D-964A-66D5CF4AD2FE}"/>
            </c:ext>
          </c:extLst>
        </c:ser>
        <c:dLbls>
          <c:showLegendKey val="0"/>
          <c:showVal val="1"/>
          <c:showCatName val="0"/>
          <c:showSerName val="0"/>
          <c:showPercent val="0"/>
          <c:showBubbleSize val="0"/>
        </c:dLbls>
        <c:gapWidth val="75"/>
        <c:shape val="box"/>
        <c:axId val="76860800"/>
        <c:axId val="90720512"/>
        <c:axId val="0"/>
      </c:bar3DChart>
      <c:catAx>
        <c:axId val="76860800"/>
        <c:scaling>
          <c:orientation val="minMax"/>
        </c:scaling>
        <c:delete val="0"/>
        <c:axPos val="b"/>
        <c:numFmt formatCode="General" sourceLinked="1"/>
        <c:majorTickMark val="none"/>
        <c:minorTickMark val="none"/>
        <c:tickLblPos val="nextTo"/>
        <c:crossAx val="90720512"/>
        <c:crosses val="autoZero"/>
        <c:auto val="1"/>
        <c:lblAlgn val="ctr"/>
        <c:lblOffset val="100"/>
        <c:noMultiLvlLbl val="0"/>
      </c:catAx>
      <c:valAx>
        <c:axId val="90720512"/>
        <c:scaling>
          <c:orientation val="minMax"/>
        </c:scaling>
        <c:delete val="0"/>
        <c:axPos val="l"/>
        <c:numFmt formatCode="0" sourceLinked="1"/>
        <c:majorTickMark val="none"/>
        <c:minorTickMark val="none"/>
        <c:tickLblPos val="nextTo"/>
        <c:crossAx val="76860800"/>
        <c:crosses val="autoZero"/>
        <c:crossBetween val="between"/>
      </c:valAx>
    </c:plotArea>
    <c:legend>
      <c:legendPos val="b"/>
      <c:legendEntry>
        <c:idx val="0"/>
      </c:legendEntry>
      <c:layout>
        <c:manualLayout>
          <c:xMode val="edge"/>
          <c:yMode val="edge"/>
          <c:x val="0"/>
          <c:y val="0"/>
          <c:w val="0.58901041245507901"/>
          <c:h val="5.5123759908142486E-2"/>
        </c:manualLayout>
      </c:layout>
      <c:overlay val="0"/>
    </c:legend>
    <c:plotVisOnly val="1"/>
    <c:dispBlanksAs val="gap"/>
    <c:showDLblsOverMax val="0"/>
  </c:chart>
  <c:txPr>
    <a:bodyPr/>
    <a:lstStyle/>
    <a:p>
      <a:pPr>
        <a:defRPr sz="1200">
          <a:latin typeface="Source Sans 3" panose="020B0303030403020204" pitchFamily="34" charset="0"/>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view3D>
      <c:rotX val="15"/>
      <c:rotY val="20"/>
      <c:rAngAx val="1"/>
    </c:view3D>
    <c:floor>
      <c:thickness val="0"/>
    </c:floor>
    <c:sideWall>
      <c:thickness val="0"/>
    </c:sideWall>
    <c:backWall>
      <c:thickness val="0"/>
    </c:backWall>
    <c:plotArea>
      <c:layout>
        <c:manualLayout>
          <c:layoutTarget val="inner"/>
          <c:xMode val="edge"/>
          <c:yMode val="edge"/>
          <c:x val="0.10015159423862376"/>
          <c:y val="0.14491838873207527"/>
          <c:w val="0.89984834920745749"/>
          <c:h val="0.73755143446643223"/>
        </c:manualLayout>
      </c:layout>
      <c:bar3DChart>
        <c:barDir val="col"/>
        <c:grouping val="clustered"/>
        <c:varyColors val="0"/>
        <c:ser>
          <c:idx val="0"/>
          <c:order val="0"/>
          <c:tx>
            <c:strRef>
              <c:f>Sheet1!$B$1</c:f>
              <c:strCache>
                <c:ptCount val="1"/>
                <c:pt idx="0">
                  <c:v>Verbraucherpreisindex 2022/2026</c:v>
                </c:pt>
              </c:strCache>
            </c:strRef>
          </c:tx>
          <c:invertIfNegative val="0"/>
          <c:dLbls>
            <c:dLbl>
              <c:idx val="0"/>
              <c:layout>
                <c:manualLayout>
                  <c:x val="8.1454534923050027E-3"/>
                  <c:y val="-9.489638467603919E-3"/>
                </c:manualLayout>
              </c:layout>
              <c:tx>
                <c:rich>
                  <a:bodyPr/>
                  <a:lstStyle/>
                  <a:p>
                    <a:r>
                      <a:rPr lang="en-US" dirty="0"/>
                      <a:t>127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5CE-4ACF-9793-4B2995813358}"/>
                </c:ext>
              </c:extLst>
            </c:dLbl>
            <c:dLbl>
              <c:idx val="1"/>
              <c:layout>
                <c:manualLayout>
                  <c:x val="6.9025176260717747E-3"/>
                  <c:y val="-6.7644864551057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CE-4ACF-9793-4B2995813358}"/>
                </c:ext>
              </c:extLst>
            </c:dLbl>
            <c:dLbl>
              <c:idx val="2"/>
              <c:layout>
                <c:manualLayout>
                  <c:x val="4.3976829330941531E-3"/>
                  <c:y val="-2.1661432424667483E-2"/>
                </c:manualLayout>
              </c:layout>
              <c:tx>
                <c:rich>
                  <a:bodyPr/>
                  <a:lstStyle/>
                  <a:p>
                    <a:r>
                      <a:rPr lang="en-US" dirty="0"/>
                      <a:t>144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5CE-4ACF-9793-4B2995813358}"/>
                </c:ext>
              </c:extLst>
            </c:dLbl>
            <c:dLbl>
              <c:idx val="3"/>
              <c:layout>
                <c:manualLayout>
                  <c:x val="9.4073523190493571E-3"/>
                  <c:y val="-6.4386843495715307E-3"/>
                </c:manualLayout>
              </c:layout>
              <c:tx>
                <c:rich>
                  <a:bodyPr/>
                  <a:lstStyle/>
                  <a:p>
                    <a:r>
                      <a:rPr lang="en-US" dirty="0"/>
                      <a:t>149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5CE-4ACF-9793-4B2995813358}"/>
                </c:ext>
              </c:extLst>
            </c:dLbl>
            <c:dLbl>
              <c:idx val="4"/>
              <c:layout>
                <c:manualLayout>
                  <c:x val="-7.8110158251077583E-3"/>
                  <c:y val="-1.5203498585702319E-2"/>
                </c:manualLayout>
              </c:layout>
              <c:tx>
                <c:rich>
                  <a:bodyPr/>
                  <a:lstStyle/>
                  <a:p>
                    <a:r>
                      <a:rPr lang="en-US" dirty="0"/>
                      <a:t>165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5CE-4ACF-9793-4B2995813358}"/>
                </c:ext>
              </c:extLst>
            </c:dLbl>
            <c:dLbl>
              <c:idx val="5"/>
              <c:layout>
                <c:manualLayout>
                  <c:x val="2.523797653488708E-3"/>
                  <c:y val="-9.247850488676172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5CE-4ACF-9793-4B2995813358}"/>
                </c:ext>
              </c:extLst>
            </c:dLbl>
            <c:dLbl>
              <c:idx val="6"/>
              <c:layout>
                <c:manualLayout>
                  <c:x val="6.7368503074240679E-3"/>
                  <c:y val="-4.7821488510843306E-3"/>
                </c:manualLayout>
              </c:layout>
              <c:tx>
                <c:rich>
                  <a:bodyPr/>
                  <a:lstStyle/>
                  <a:p>
                    <a:r>
                      <a:rPr lang="en-US" dirty="0"/>
                      <a:t>177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F57-4DDC-810B-F31C92279930}"/>
                </c:ext>
              </c:extLst>
            </c:dLbl>
            <c:dLbl>
              <c:idx val="7"/>
              <c:layout>
                <c:manualLayout>
                  <c:x val="1.0946799931457517E-2"/>
                  <c:y val="-9.14548638152604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0A6-460D-93B3-3213A52193F0}"/>
                </c:ext>
              </c:extLst>
            </c:dLbl>
            <c:dLbl>
              <c:idx val="8"/>
              <c:layout>
                <c:manualLayout>
                  <c:x val="1.2041652315153291E-2"/>
                  <c:y val="-3.4544737882221551E-3"/>
                </c:manualLayout>
              </c:layout>
              <c:tx>
                <c:rich>
                  <a:bodyPr/>
                  <a:lstStyle/>
                  <a:p>
                    <a:r>
                      <a:rPr lang="en-US" dirty="0"/>
                      <a:t>183</a:t>
                    </a:r>
                  </a:p>
                </c:rich>
              </c:tx>
              <c:showLegendKey val="0"/>
              <c:showVal val="1"/>
              <c:showCatName val="0"/>
              <c:showSerName val="0"/>
              <c:showPercent val="0"/>
              <c:showBubbleSize val="0"/>
              <c:extLst>
                <c:ext xmlns:c15="http://schemas.microsoft.com/office/drawing/2012/chart" uri="{CE6537A1-D6FC-4f65-9D91-7224C49458BB}">
                  <c15:layout>
                    <c:manualLayout>
                      <c:w val="0.1020898561607728"/>
                      <c:h val="3.7858348584505888E-2"/>
                    </c:manualLayout>
                  </c15:layout>
                  <c15:showDataLabelsRange val="0"/>
                </c:ext>
                <c:ext xmlns:c16="http://schemas.microsoft.com/office/drawing/2014/chart" uri="{C3380CC4-5D6E-409C-BE32-E72D297353CC}">
                  <c16:uniqueId val="{00000000-10A6-460D-93B3-3213A52193F0}"/>
                </c:ext>
              </c:extLst>
            </c:dLbl>
            <c:dLbl>
              <c:idx val="9"/>
              <c:tx>
                <c:rich>
                  <a:bodyPr/>
                  <a:lstStyle/>
                  <a:p>
                    <a:r>
                      <a:rPr lang="en-US"/>
                      <a:t>193</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751-4293-B342-4172D3A2BE73}"/>
                </c:ext>
              </c:extLst>
            </c:dLbl>
            <c:dLbl>
              <c:idx val="10"/>
              <c:tx>
                <c:rich>
                  <a:bodyPr/>
                  <a:lstStyle/>
                  <a:p>
                    <a:r>
                      <a:rPr lang="en-US"/>
                      <a:t>215</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751-4293-B342-4172D3A2BE73}"/>
                </c:ext>
              </c:extLst>
            </c:dLbl>
            <c:dLbl>
              <c:idx val="11"/>
              <c:layout>
                <c:manualLayout>
                  <c:x val="-2.1893599862914232E-3"/>
                  <c:y val="0"/>
                </c:manualLayout>
              </c:layout>
              <c:tx>
                <c:rich>
                  <a:bodyPr/>
                  <a:lstStyle/>
                  <a:p>
                    <a:r>
                      <a:rPr lang="en-US" dirty="0"/>
                      <a:t>217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0A6-460D-93B3-3213A52193F0}"/>
                </c:ext>
              </c:extLst>
            </c:dLbl>
            <c:dLbl>
              <c:idx val="12"/>
              <c:layout>
                <c:manualLayout>
                  <c:x val="8.0275605480043774E-17"/>
                  <c:y val="-1.0614204432095987E-5"/>
                </c:manualLayout>
              </c:layout>
              <c:tx>
                <c:rich>
                  <a:bodyPr/>
                  <a:lstStyle/>
                  <a:p>
                    <a:r>
                      <a:rPr lang="en-US" dirty="0"/>
                      <a:t>219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10A6-460D-93B3-3213A52193F0}"/>
                </c:ext>
              </c:extLst>
            </c:dLbl>
            <c:dLbl>
              <c:idx val="13"/>
              <c:layout>
                <c:manualLayout>
                  <c:x val="4.3787199725830875E-3"/>
                  <c:y val="-8.3773289823683538E-17"/>
                </c:manualLayout>
              </c:layout>
              <c:tx>
                <c:rich>
                  <a:bodyPr/>
                  <a:lstStyle/>
                  <a:p>
                    <a:r>
                      <a:rPr lang="en-US"/>
                      <a:t>234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10A6-460D-93B3-3213A52193F0}"/>
                </c:ext>
              </c:extLst>
            </c:dLbl>
            <c:dLbl>
              <c:idx val="14"/>
              <c:layout>
                <c:manualLayout>
                  <c:x val="1.0946799931457597E-2"/>
                  <c:y val="0"/>
                </c:manualLayout>
              </c:layout>
              <c:tx>
                <c:rich>
                  <a:bodyPr/>
                  <a:lstStyle/>
                  <a:p>
                    <a:r>
                      <a:rPr lang="en-US" dirty="0"/>
                      <a:t>239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10A6-460D-93B3-3213A52193F0}"/>
                </c:ext>
              </c:extLst>
            </c:dLbl>
            <c:dLbl>
              <c:idx val="15"/>
              <c:layout>
                <c:manualLayout>
                  <c:x val="-1.3136073722473969E-2"/>
                  <c:y val="-2.3002240316742253E-3"/>
                </c:manualLayout>
              </c:layout>
              <c:showLegendKey val="0"/>
              <c:showVal val="1"/>
              <c:showCatName val="0"/>
              <c:showSerName val="0"/>
              <c:showPercent val="0"/>
              <c:showBubbleSize val="0"/>
              <c:extLst>
                <c:ext xmlns:c15="http://schemas.microsoft.com/office/drawing/2012/chart" uri="{CE6537A1-D6FC-4f65-9D91-7224C49458BB}">
                  <c15:layout>
                    <c:manualLayout>
                      <c:w val="6.4870736393817241E-2"/>
                      <c:h val="3.1004091146152379E-2"/>
                    </c:manualLayout>
                  </c15:layout>
                </c:ext>
                <c:ext xmlns:c16="http://schemas.microsoft.com/office/drawing/2014/chart" uri="{C3380CC4-5D6E-409C-BE32-E72D297353CC}">
                  <c16:uniqueId val="{00000005-10A6-460D-93B3-3213A52193F0}"/>
                </c:ext>
              </c:extLst>
            </c:dLbl>
            <c:dLbl>
              <c:idx val="16"/>
              <c:layout>
                <c:manualLayout>
                  <c:x val="2.1893599862915034E-3"/>
                  <c:y val="-4.56950495890233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0A6-460D-93B3-3213A52193F0}"/>
                </c:ext>
              </c:extLst>
            </c:dLbl>
            <c:dLbl>
              <c:idx val="17"/>
              <c:layout>
                <c:manualLayout>
                  <c:x val="1.5325519904040364E-2"/>
                  <c:y val="-9.13900991780470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2C1-486F-9A4B-A2E36894375D}"/>
                </c:ext>
              </c:extLst>
            </c:dLbl>
            <c:dLbl>
              <c:idx val="18"/>
              <c:layout>
                <c:manualLayout>
                  <c:x val="4.3787199725830069E-3"/>
                  <c:y val="-2.97017822328652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11-40DF-A50D-EFB90DD8A388}"/>
                </c:ext>
              </c:extLst>
            </c:dLbl>
            <c:dLbl>
              <c:idx val="19"/>
              <c:layout>
                <c:manualLayout>
                  <c:x val="4.378719972583006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0A6-460D-93B3-3213A52193F0}"/>
                </c:ext>
              </c:extLst>
            </c:dLbl>
            <c:spPr>
              <a:noFill/>
              <a:ln>
                <a:noFill/>
              </a:ln>
              <a:effectLst/>
            </c:spPr>
            <c:txPr>
              <a:bodyPr/>
              <a:lstStyle/>
              <a:p>
                <a:pPr algn="ct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Sheet1!$A$2:$A$19</c:f>
              <c:strCache>
                <c:ptCount val="17"/>
                <c:pt idx="0">
                  <c:v>04/2022</c:v>
                </c:pt>
                <c:pt idx="1">
                  <c:v>07/2022</c:v>
                </c:pt>
                <c:pt idx="2">
                  <c:v>12/2022</c:v>
                </c:pt>
                <c:pt idx="3">
                  <c:v>01/2023</c:v>
                </c:pt>
                <c:pt idx="4">
                  <c:v>04/2023</c:v>
                </c:pt>
                <c:pt idx="5">
                  <c:v>06/2023</c:v>
                </c:pt>
                <c:pt idx="6">
                  <c:v>07/2023</c:v>
                </c:pt>
                <c:pt idx="7">
                  <c:v>08/2023</c:v>
                </c:pt>
                <c:pt idx="8">
                  <c:v>09/2023</c:v>
                </c:pt>
                <c:pt idx="9">
                  <c:v>01/2024</c:v>
                </c:pt>
                <c:pt idx="10">
                  <c:v>02/2024</c:v>
                </c:pt>
                <c:pt idx="11">
                  <c:v>03/2024</c:v>
                </c:pt>
                <c:pt idx="12">
                  <c:v>04/2024</c:v>
                </c:pt>
                <c:pt idx="13">
                  <c:v>10/2024</c:v>
                </c:pt>
                <c:pt idx="14">
                  <c:v>01/2025</c:v>
                </c:pt>
                <c:pt idx="15">
                  <c:v>12/2025</c:v>
                </c:pt>
                <c:pt idx="16">
                  <c:v>07/2026</c:v>
                </c:pt>
              </c:strCache>
            </c:strRef>
          </c:cat>
          <c:val>
            <c:numRef>
              <c:f>Sheet1!$B$2:$B$19</c:f>
              <c:numCache>
                <c:formatCode>0.0</c:formatCode>
                <c:ptCount val="18"/>
                <c:pt idx="0">
                  <c:v>126.7</c:v>
                </c:pt>
                <c:pt idx="1">
                  <c:v>129.5</c:v>
                </c:pt>
                <c:pt idx="2">
                  <c:v>143.6</c:v>
                </c:pt>
                <c:pt idx="3">
                  <c:v>148.69999999999999</c:v>
                </c:pt>
                <c:pt idx="4">
                  <c:v>165.4</c:v>
                </c:pt>
                <c:pt idx="5">
                  <c:v>173.5</c:v>
                </c:pt>
                <c:pt idx="6">
                  <c:v>176.7</c:v>
                </c:pt>
                <c:pt idx="7">
                  <c:v>179.5</c:v>
                </c:pt>
                <c:pt idx="8">
                  <c:v>183</c:v>
                </c:pt>
                <c:pt idx="9">
                  <c:v>193</c:v>
                </c:pt>
                <c:pt idx="10">
                  <c:v>214.9</c:v>
                </c:pt>
                <c:pt idx="11">
                  <c:v>217</c:v>
                </c:pt>
                <c:pt idx="12">
                  <c:v>219.4</c:v>
                </c:pt>
                <c:pt idx="13">
                  <c:v>234</c:v>
                </c:pt>
                <c:pt idx="14">
                  <c:v>239.2</c:v>
                </c:pt>
                <c:pt idx="15">
                  <c:v>264.5</c:v>
                </c:pt>
                <c:pt idx="16">
                  <c:v>290.5</c:v>
                </c:pt>
              </c:numCache>
            </c:numRef>
          </c:val>
          <c:extLst>
            <c:ext xmlns:c16="http://schemas.microsoft.com/office/drawing/2014/chart" uri="{C3380CC4-5D6E-409C-BE32-E72D297353CC}">
              <c16:uniqueId val="{00000000-42FD-404D-964A-66D5CF4AD2FE}"/>
            </c:ext>
          </c:extLst>
        </c:ser>
        <c:dLbls>
          <c:showLegendKey val="0"/>
          <c:showVal val="1"/>
          <c:showCatName val="0"/>
          <c:showSerName val="0"/>
          <c:showPercent val="0"/>
          <c:showBubbleSize val="0"/>
        </c:dLbls>
        <c:gapWidth val="75"/>
        <c:shape val="box"/>
        <c:axId val="90752896"/>
        <c:axId val="96011008"/>
        <c:axId val="0"/>
      </c:bar3DChart>
      <c:catAx>
        <c:axId val="90752896"/>
        <c:scaling>
          <c:orientation val="minMax"/>
        </c:scaling>
        <c:delete val="0"/>
        <c:axPos val="b"/>
        <c:numFmt formatCode="General" sourceLinked="1"/>
        <c:majorTickMark val="none"/>
        <c:minorTickMark val="none"/>
        <c:tickLblPos val="nextTo"/>
        <c:crossAx val="96011008"/>
        <c:crosses val="autoZero"/>
        <c:auto val="1"/>
        <c:lblAlgn val="ctr"/>
        <c:lblOffset val="100"/>
        <c:noMultiLvlLbl val="0"/>
      </c:catAx>
      <c:valAx>
        <c:axId val="96011008"/>
        <c:scaling>
          <c:orientation val="minMax"/>
        </c:scaling>
        <c:delete val="0"/>
        <c:axPos val="l"/>
        <c:numFmt formatCode="0.0" sourceLinked="1"/>
        <c:majorTickMark val="none"/>
        <c:minorTickMark val="none"/>
        <c:tickLblPos val="nextTo"/>
        <c:crossAx val="90752896"/>
        <c:crosses val="autoZero"/>
        <c:crossBetween val="between"/>
      </c:valAx>
    </c:plotArea>
    <c:legend>
      <c:legendPos val="b"/>
      <c:layout>
        <c:manualLayout>
          <c:xMode val="edge"/>
          <c:yMode val="edge"/>
          <c:x val="0.10577073162907676"/>
          <c:y val="3.5738736758460135E-2"/>
          <c:w val="0.63285381177917055"/>
          <c:h val="5.7883394508930236E-2"/>
        </c:manualLayout>
      </c:layout>
      <c:overlay val="0"/>
    </c:legend>
    <c:plotVisOnly val="1"/>
    <c:dispBlanksAs val="gap"/>
    <c:showDLblsOverMax val="0"/>
  </c:chart>
  <c:txPr>
    <a:bodyPr/>
    <a:lstStyle/>
    <a:p>
      <a:pPr>
        <a:defRPr sz="1200">
          <a:latin typeface="Source Sans 3" panose="020B0303030403020204" pitchFamily="34" charset="0"/>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1"/>
    <c:plotArea>
      <c:layout>
        <c:manualLayout>
          <c:layoutTarget val="inner"/>
          <c:xMode val="edge"/>
          <c:yMode val="edge"/>
          <c:x val="0"/>
          <c:y val="4.0300084177269602E-2"/>
          <c:w val="1"/>
          <c:h val="0.61854455827703725"/>
        </c:manualLayout>
      </c:layout>
      <c:barChart>
        <c:barDir val="col"/>
        <c:grouping val="clustered"/>
        <c:varyColors val="0"/>
        <c:ser>
          <c:idx val="0"/>
          <c:order val="0"/>
          <c:tx>
            <c:strRef>
              <c:f>Sheet1!$B$1</c:f>
              <c:strCache>
                <c:ptCount val="1"/>
                <c:pt idx="0">
                  <c:v>Landwirtschaft - BIP Anteil in %, real</c:v>
                </c:pt>
              </c:strCache>
            </c:strRef>
          </c:tx>
          <c:invertIfNegative val="0"/>
          <c:dLbls>
            <c:dLbl>
              <c:idx val="1"/>
              <c:layout>
                <c:manualLayout>
                  <c:x val="-9.4428589308750647E-3"/>
                  <c:y val="7.35726471959835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2C7-44CE-81D3-4A473656DFDC}"/>
                </c:ext>
              </c:extLst>
            </c:dLbl>
            <c:dLbl>
              <c:idx val="2"/>
              <c:layout>
                <c:manualLayout>
                  <c:x val="-1.8885717861750129E-2"/>
                  <c:y val="1.10358970793976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2C7-44CE-81D3-4A473656DFDC}"/>
                </c:ext>
              </c:extLst>
            </c:dLbl>
            <c:dLbl>
              <c:idx val="3"/>
              <c:layout>
                <c:manualLayout>
                  <c:x val="-2.2033337505375176E-2"/>
                  <c:y val="1.47145294391968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2C7-44CE-81D3-4A473656DFDC}"/>
                </c:ext>
              </c:extLst>
            </c:dLbl>
            <c:dLbl>
              <c:idx val="4"/>
              <c:tx>
                <c:rich>
                  <a:bodyPr/>
                  <a:lstStyle/>
                  <a:p>
                    <a:r>
                      <a:rPr lang="en-US"/>
                      <a:t>11</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2C7-44CE-81D3-4A473656DFDC}"/>
                </c:ext>
              </c:extLst>
            </c:dLbl>
            <c:dLbl>
              <c:idx val="5"/>
              <c:layout>
                <c:manualLayout>
                  <c:x val="-1.2590478574500068E-2"/>
                  <c:y val="3.67863235979921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2C7-44CE-81D3-4A473656DFDC}"/>
                </c:ext>
              </c:extLst>
            </c:dLbl>
            <c:dLbl>
              <c:idx val="6"/>
              <c:layout>
                <c:manualLayout>
                  <c:x val="-2.2033337505375235E-2"/>
                  <c:y val="-1.10358970793976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2C7-44CE-81D3-4A473656DFDC}"/>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2018</c:v>
                </c:pt>
                <c:pt idx="1">
                  <c:v>2019</c:v>
                </c:pt>
                <c:pt idx="2">
                  <c:v>2020</c:v>
                </c:pt>
                <c:pt idx="3">
                  <c:v>2021</c:v>
                </c:pt>
                <c:pt idx="4">
                  <c:v>2022</c:v>
                </c:pt>
                <c:pt idx="5">
                  <c:v>2023</c:v>
                </c:pt>
                <c:pt idx="6">
                  <c:v>2024</c:v>
                </c:pt>
              </c:numCache>
            </c:numRef>
          </c:cat>
          <c:val>
            <c:numRef>
              <c:f>Sheet1!$B$2:$B$8</c:f>
              <c:numCache>
                <c:formatCode>0.0</c:formatCode>
                <c:ptCount val="7"/>
                <c:pt idx="0">
                  <c:v>11.23</c:v>
                </c:pt>
                <c:pt idx="1">
                  <c:v>11.05</c:v>
                </c:pt>
                <c:pt idx="2">
                  <c:v>11.57</c:v>
                </c:pt>
                <c:pt idx="3">
                  <c:v>11.83</c:v>
                </c:pt>
                <c:pt idx="4" formatCode="#,##0.0">
                  <c:v>10.95</c:v>
                </c:pt>
                <c:pt idx="5" formatCode="#,##0.0">
                  <c:v>10.6</c:v>
                </c:pt>
                <c:pt idx="6" formatCode="#,##0.0">
                  <c:v>13.71</c:v>
                </c:pt>
              </c:numCache>
            </c:numRef>
          </c:val>
          <c:extLst>
            <c:ext xmlns:c16="http://schemas.microsoft.com/office/drawing/2014/chart" uri="{C3380CC4-5D6E-409C-BE32-E72D297353CC}">
              <c16:uniqueId val="{00000000-A983-4D2B-9899-C58C08B5DBCF}"/>
            </c:ext>
          </c:extLst>
        </c:ser>
        <c:ser>
          <c:idx val="1"/>
          <c:order val="1"/>
          <c:tx>
            <c:strRef>
              <c:f>Sheet1!$C$1</c:f>
              <c:strCache>
                <c:ptCount val="1"/>
                <c:pt idx="0">
                  <c:v>Industrie -  BIP Anteil in %, real</c:v>
                </c:pt>
              </c:strCache>
            </c:strRef>
          </c:tx>
          <c:invertIfNegative val="0"/>
          <c:dLbls>
            <c:dLbl>
              <c:idx val="0"/>
              <c:layout>
                <c:manualLayout>
                  <c:x val="-1.5738098218125086E-2"/>
                  <c:y val="-3.3720407090472577E-17"/>
                </c:manualLayout>
              </c:layout>
              <c:tx>
                <c:rich>
                  <a:bodyPr/>
                  <a:lstStyle/>
                  <a:p>
                    <a:r>
                      <a:rPr lang="en-US"/>
                      <a:t>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2C7-44CE-81D3-4A473656DFDC}"/>
                </c:ext>
              </c:extLst>
            </c:dLbl>
            <c:dLbl>
              <c:idx val="2"/>
              <c:layout>
                <c:manualLayout>
                  <c:x val="-1.8885717861750161E-2"/>
                  <c:y val="0"/>
                </c:manualLayout>
              </c:layout>
              <c:tx>
                <c:rich>
                  <a:bodyPr/>
                  <a:lstStyle/>
                  <a:p>
                    <a:r>
                      <a:rPr lang="en-US"/>
                      <a:t>32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2C7-44CE-81D3-4A473656DFDC}"/>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2018</c:v>
                </c:pt>
                <c:pt idx="1">
                  <c:v>2019</c:v>
                </c:pt>
                <c:pt idx="2">
                  <c:v>2020</c:v>
                </c:pt>
                <c:pt idx="3">
                  <c:v>2021</c:v>
                </c:pt>
                <c:pt idx="4">
                  <c:v>2022</c:v>
                </c:pt>
                <c:pt idx="5">
                  <c:v>2023</c:v>
                </c:pt>
                <c:pt idx="6">
                  <c:v>2024</c:v>
                </c:pt>
              </c:numCache>
            </c:numRef>
          </c:cat>
          <c:val>
            <c:numRef>
              <c:f>Sheet1!$C$2:$C$8</c:f>
              <c:numCache>
                <c:formatCode>0.0</c:formatCode>
                <c:ptCount val="7"/>
                <c:pt idx="0">
                  <c:v>34.96</c:v>
                </c:pt>
                <c:pt idx="1">
                  <c:v>35.619999999999997</c:v>
                </c:pt>
                <c:pt idx="2">
                  <c:v>32.01</c:v>
                </c:pt>
                <c:pt idx="3">
                  <c:v>30.79</c:v>
                </c:pt>
                <c:pt idx="4" formatCode="#,##0.0">
                  <c:v>32.71</c:v>
                </c:pt>
                <c:pt idx="5" formatCode="#,##0.0">
                  <c:v>32.729999999999997</c:v>
                </c:pt>
                <c:pt idx="6" formatCode="#,##0.0">
                  <c:v>32.56</c:v>
                </c:pt>
              </c:numCache>
            </c:numRef>
          </c:val>
          <c:extLst>
            <c:ext xmlns:c16="http://schemas.microsoft.com/office/drawing/2014/chart" uri="{C3380CC4-5D6E-409C-BE32-E72D297353CC}">
              <c16:uniqueId val="{00000000-C393-4F04-BB71-031465635F62}"/>
            </c:ext>
          </c:extLst>
        </c:ser>
        <c:ser>
          <c:idx val="2"/>
          <c:order val="2"/>
          <c:tx>
            <c:strRef>
              <c:f>Sheet1!$D$1</c:f>
              <c:strCache>
                <c:ptCount val="1"/>
                <c:pt idx="0">
                  <c:v>Dienstleistungen -  BIP Anteil in %, real</c:v>
                </c:pt>
              </c:strCache>
            </c:strRef>
          </c:tx>
          <c:invertIfNegative val="0"/>
          <c:dLbls>
            <c:dLbl>
              <c:idx val="1"/>
              <c:layout>
                <c:manualLayout>
                  <c:x val="7.201646965625745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CC-4CC8-A10C-CC8DC9B06C5E}"/>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2018</c:v>
                </c:pt>
                <c:pt idx="1">
                  <c:v>2019</c:v>
                </c:pt>
                <c:pt idx="2">
                  <c:v>2020</c:v>
                </c:pt>
                <c:pt idx="3">
                  <c:v>2021</c:v>
                </c:pt>
                <c:pt idx="4">
                  <c:v>2022</c:v>
                </c:pt>
                <c:pt idx="5">
                  <c:v>2023</c:v>
                </c:pt>
                <c:pt idx="6">
                  <c:v>2024</c:v>
                </c:pt>
              </c:numCache>
            </c:numRef>
          </c:cat>
          <c:val>
            <c:numRef>
              <c:f>Sheet1!$D$2:$D$8</c:f>
              <c:numCache>
                <c:formatCode>0.0</c:formatCode>
                <c:ptCount val="7"/>
                <c:pt idx="0">
                  <c:v>51.5</c:v>
                </c:pt>
                <c:pt idx="1">
                  <c:v>50.47</c:v>
                </c:pt>
                <c:pt idx="2">
                  <c:v>51.76</c:v>
                </c:pt>
                <c:pt idx="3">
                  <c:v>52.23</c:v>
                </c:pt>
                <c:pt idx="4" formatCode="General">
                  <c:v>51.4</c:v>
                </c:pt>
                <c:pt idx="5" formatCode="General">
                  <c:v>51.6</c:v>
                </c:pt>
                <c:pt idx="6" formatCode="General">
                  <c:v>48.9</c:v>
                </c:pt>
              </c:numCache>
            </c:numRef>
          </c:val>
          <c:extLst>
            <c:ext xmlns:c16="http://schemas.microsoft.com/office/drawing/2014/chart" uri="{C3380CC4-5D6E-409C-BE32-E72D297353CC}">
              <c16:uniqueId val="{00000001-C393-4F04-BB71-031465635F62}"/>
            </c:ext>
          </c:extLst>
        </c:ser>
        <c:dLbls>
          <c:showLegendKey val="0"/>
          <c:showVal val="1"/>
          <c:showCatName val="0"/>
          <c:showSerName val="0"/>
          <c:showPercent val="0"/>
          <c:showBubbleSize val="0"/>
        </c:dLbls>
        <c:gapWidth val="75"/>
        <c:axId val="95889664"/>
        <c:axId val="95920128"/>
      </c:barChart>
      <c:catAx>
        <c:axId val="95889664"/>
        <c:scaling>
          <c:orientation val="minMax"/>
        </c:scaling>
        <c:delete val="0"/>
        <c:axPos val="b"/>
        <c:numFmt formatCode="General" sourceLinked="1"/>
        <c:majorTickMark val="none"/>
        <c:minorTickMark val="none"/>
        <c:tickLblPos val="nextTo"/>
        <c:txPr>
          <a:bodyPr/>
          <a:lstStyle/>
          <a:p>
            <a:pPr algn="ctr" rtl="0">
              <a:defRPr/>
            </a:pPr>
            <a:endParaRPr lang="en-US"/>
          </a:p>
        </c:txPr>
        <c:crossAx val="95920128"/>
        <c:crosses val="autoZero"/>
        <c:auto val="1"/>
        <c:lblAlgn val="ctr"/>
        <c:lblOffset val="100"/>
        <c:noMultiLvlLbl val="0"/>
      </c:catAx>
      <c:valAx>
        <c:axId val="95920128"/>
        <c:scaling>
          <c:orientation val="minMax"/>
        </c:scaling>
        <c:delete val="1"/>
        <c:axPos val="l"/>
        <c:numFmt formatCode="0.0" sourceLinked="1"/>
        <c:majorTickMark val="none"/>
        <c:minorTickMark val="none"/>
        <c:tickLblPos val="nextTo"/>
        <c:crossAx val="95889664"/>
        <c:crosses val="autoZero"/>
        <c:crossBetween val="between"/>
      </c:valAx>
    </c:plotArea>
    <c:legend>
      <c:legendPos val="b"/>
      <c:layout>
        <c:manualLayout>
          <c:xMode val="edge"/>
          <c:yMode val="edge"/>
          <c:x val="0"/>
          <c:y val="0.79565376429325996"/>
          <c:w val="1"/>
          <c:h val="0.16826890079927123"/>
        </c:manualLayout>
      </c:layout>
      <c:overlay val="0"/>
      <c:txPr>
        <a:bodyPr/>
        <a:lstStyle/>
        <a:p>
          <a:pPr algn="ctr" rtl="0">
            <a:defRPr/>
          </a:pPr>
          <a:endParaRPr lang="en-US"/>
        </a:p>
      </c:txPr>
    </c:legend>
    <c:plotVisOnly val="1"/>
    <c:dispBlanksAs val="zero"/>
    <c:showDLblsOverMax val="0"/>
  </c:chart>
  <c:txPr>
    <a:bodyPr/>
    <a:lstStyle/>
    <a:p>
      <a:pPr>
        <a:defRPr sz="1200" b="1">
          <a:latin typeface="Source Sans 3" panose="020B0303030403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3"/>
    </mc:Choice>
    <mc:Fallback>
      <c:style val="13"/>
    </mc:Fallback>
  </mc:AlternateContent>
  <c:chart>
    <c:autoTitleDeleted val="1"/>
    <c:plotArea>
      <c:layout>
        <c:manualLayout>
          <c:layoutTarget val="inner"/>
          <c:xMode val="edge"/>
          <c:yMode val="edge"/>
          <c:x val="1.7721901592775752E-3"/>
          <c:y val="2.0378442716106449E-2"/>
          <c:w val="0.82175929481187426"/>
          <c:h val="0.58675902004770053"/>
        </c:manualLayout>
      </c:layout>
      <c:barChart>
        <c:barDir val="col"/>
        <c:grouping val="clustered"/>
        <c:varyColors val="0"/>
        <c:ser>
          <c:idx val="0"/>
          <c:order val="0"/>
          <c:tx>
            <c:strRef>
              <c:f>Sheet1!$B$1</c:f>
              <c:strCache>
                <c:ptCount val="1"/>
                <c:pt idx="0">
                  <c:v>Bruttoanlageinvestitionen - USD Mrd.</c:v>
                </c:pt>
              </c:strCache>
            </c:strRef>
          </c:tx>
          <c:invertIfNegative val="0"/>
          <c:dLbls>
            <c:dLbl>
              <c:idx val="0"/>
              <c:tx>
                <c:rich>
                  <a:bodyPr/>
                  <a:lstStyle/>
                  <a:p>
                    <a:r>
                      <a:rPr lang="en-US"/>
                      <a:t>19</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4.7896374409817158E-2"/>
                      <c:h val="9.6267948527299557E-2"/>
                    </c:manualLayout>
                  </c15:layout>
                  <c15:showDataLabelsRange val="0"/>
                </c:ext>
                <c:ext xmlns:c16="http://schemas.microsoft.com/office/drawing/2014/chart" uri="{C3380CC4-5D6E-409C-BE32-E72D297353CC}">
                  <c16:uniqueId val="{00000003-DCC3-4366-BBF5-A41DFE92E164}"/>
                </c:ext>
              </c:extLst>
            </c:dLbl>
            <c:dLbl>
              <c:idx val="1"/>
              <c:layout>
                <c:manualLayout>
                  <c:x val="1.2454836507224487E-2"/>
                  <c:y val="-3.8411017852654728E-3"/>
                </c:manualLayout>
              </c:layout>
              <c:tx>
                <c:rich>
                  <a:bodyPr/>
                  <a:lstStyle/>
                  <a:p>
                    <a:r>
                      <a:rPr lang="en-US" dirty="0"/>
                      <a:t>17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2F3-4FAF-831F-C4AFB00C64C4}"/>
                </c:ext>
              </c:extLst>
            </c:dLbl>
            <c:dLbl>
              <c:idx val="2"/>
              <c:tx>
                <c:rich>
                  <a:bodyPr/>
                  <a:lstStyle/>
                  <a:p>
                    <a:r>
                      <a:rPr lang="en-US"/>
                      <a:t>16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CC3-4366-BBF5-A41DFE92E164}"/>
                </c:ext>
              </c:extLst>
            </c:dLbl>
            <c:dLbl>
              <c:idx val="3"/>
              <c:tx>
                <c:rich>
                  <a:bodyPr/>
                  <a:lstStyle/>
                  <a:p>
                    <a:r>
                      <a:rPr lang="en-US"/>
                      <a:t>18</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CC3-4366-BBF5-A41DFE92E164}"/>
                </c:ext>
              </c:extLst>
            </c:dLbl>
            <c:dLbl>
              <c:idx val="4"/>
              <c:tx>
                <c:rich>
                  <a:bodyPr/>
                  <a:lstStyle/>
                  <a:p>
                    <a:r>
                      <a:rPr lang="en-US" dirty="0"/>
                      <a:t>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2F3-4FAF-831F-C4AFB00C64C4}"/>
                </c:ext>
              </c:extLst>
            </c:dLbl>
            <c:dLbl>
              <c:idx val="5"/>
              <c:layout>
                <c:manualLayout>
                  <c:x val="3.2019290235703662E-3"/>
                  <c:y val="1.3502163535653153E-2"/>
                </c:manualLayout>
              </c:layout>
              <c:tx>
                <c:rich>
                  <a:bodyPr/>
                  <a:lstStyle/>
                  <a:p>
                    <a:r>
                      <a:rPr lang="en-US" dirty="0"/>
                      <a:t>12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10A-4AAB-B2F8-4264DF699CD8}"/>
                </c:ext>
              </c:extLst>
            </c:dLbl>
            <c:dLbl>
              <c:idx val="6"/>
              <c:tx>
                <c:rich>
                  <a:bodyPr/>
                  <a:lstStyle/>
                  <a:p>
                    <a:r>
                      <a:rPr lang="en-US"/>
                      <a:t>12</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CC3-4366-BBF5-A41DFE92E164}"/>
                </c:ext>
              </c:extLst>
            </c:dLbl>
            <c:dLbl>
              <c:idx val="9"/>
              <c:layout>
                <c:manualLayout>
                  <c:x val="-9.4308892575446432E-4"/>
                  <c:y val="5.7218792139331065E-4"/>
                </c:manualLayout>
              </c:layout>
              <c:showLegendKey val="0"/>
              <c:showVal val="1"/>
              <c:showCatName val="0"/>
              <c:showSerName val="0"/>
              <c:showPercent val="0"/>
              <c:showBubbleSize val="0"/>
              <c:extLst>
                <c:ext xmlns:c15="http://schemas.microsoft.com/office/drawing/2012/chart" uri="{CE6537A1-D6FC-4f65-9D91-7224C49458BB}">
                  <c15:layout>
                    <c:manualLayout>
                      <c:w val="9.5701208856756023E-2"/>
                      <c:h val="5.95344953927908E-2"/>
                    </c:manualLayout>
                  </c15:layout>
                </c:ext>
                <c:ext xmlns:c16="http://schemas.microsoft.com/office/drawing/2014/chart" uri="{C3380CC4-5D6E-409C-BE32-E72D297353CC}">
                  <c16:uniqueId val="{00000002-82F3-4FAF-831F-C4AFB00C64C4}"/>
                </c:ext>
              </c:extLst>
            </c:dLbl>
            <c:spPr>
              <a:noFill/>
              <a:ln>
                <a:noFill/>
              </a:ln>
              <a:effectLst/>
            </c:spPr>
            <c:txPr>
              <a:bodyPr/>
              <a:lstStyle/>
              <a:p>
                <a:pPr algn="ctr" rtl="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2019'</c:v>
                </c:pt>
                <c:pt idx="1">
                  <c:v>2020'</c:v>
                </c:pt>
                <c:pt idx="2">
                  <c:v>2021'</c:v>
                </c:pt>
                <c:pt idx="3">
                  <c:v>2022'</c:v>
                </c:pt>
                <c:pt idx="4">
                  <c:v>2023'</c:v>
                </c:pt>
                <c:pt idx="5">
                  <c:v>2024'</c:v>
                </c:pt>
                <c:pt idx="6">
                  <c:v>2025'</c:v>
                </c:pt>
                <c:pt idx="7">
                  <c:v>March 2026'</c:v>
                </c:pt>
              </c:strCache>
            </c:strRef>
          </c:cat>
          <c:val>
            <c:numRef>
              <c:f>Sheet1!$B$2:$B$9</c:f>
              <c:numCache>
                <c:formatCode>#,##0.0</c:formatCode>
                <c:ptCount val="8"/>
                <c:pt idx="0">
                  <c:v>19</c:v>
                </c:pt>
                <c:pt idx="1">
                  <c:v>17</c:v>
                </c:pt>
                <c:pt idx="2">
                  <c:v>16</c:v>
                </c:pt>
                <c:pt idx="3">
                  <c:v>18</c:v>
                </c:pt>
                <c:pt idx="4">
                  <c:v>15</c:v>
                </c:pt>
                <c:pt idx="5">
                  <c:v>12</c:v>
                </c:pt>
                <c:pt idx="6">
                  <c:v>12</c:v>
                </c:pt>
                <c:pt idx="7">
                  <c:v>11.861000000000001</c:v>
                </c:pt>
              </c:numCache>
            </c:numRef>
          </c:val>
          <c:extLst>
            <c:ext xmlns:c16="http://schemas.microsoft.com/office/drawing/2014/chart" uri="{C3380CC4-5D6E-409C-BE32-E72D297353CC}">
              <c16:uniqueId val="{00000001-F10A-4AAB-B2F8-4264DF699CD8}"/>
            </c:ext>
          </c:extLst>
        </c:ser>
        <c:dLbls>
          <c:showLegendKey val="0"/>
          <c:showVal val="1"/>
          <c:showCatName val="0"/>
          <c:showSerName val="0"/>
          <c:showPercent val="0"/>
          <c:showBubbleSize val="0"/>
        </c:dLbls>
        <c:gapWidth val="75"/>
        <c:axId val="95838208"/>
        <c:axId val="95840896"/>
      </c:barChart>
      <c:catAx>
        <c:axId val="95838208"/>
        <c:scaling>
          <c:orientation val="minMax"/>
        </c:scaling>
        <c:delete val="0"/>
        <c:axPos val="b"/>
        <c:numFmt formatCode="General" sourceLinked="1"/>
        <c:majorTickMark val="none"/>
        <c:minorTickMark val="none"/>
        <c:tickLblPos val="nextTo"/>
        <c:txPr>
          <a:bodyPr/>
          <a:lstStyle/>
          <a:p>
            <a:pPr algn="ctr" rtl="0">
              <a:defRPr/>
            </a:pPr>
            <a:endParaRPr lang="en-US"/>
          </a:p>
        </c:txPr>
        <c:crossAx val="95840896"/>
        <c:crosses val="autoZero"/>
        <c:auto val="1"/>
        <c:lblAlgn val="ctr"/>
        <c:lblOffset val="100"/>
        <c:noMultiLvlLbl val="1"/>
      </c:catAx>
      <c:valAx>
        <c:axId val="95840896"/>
        <c:scaling>
          <c:orientation val="minMax"/>
        </c:scaling>
        <c:delete val="1"/>
        <c:axPos val="l"/>
        <c:numFmt formatCode="#,##0.0" sourceLinked="1"/>
        <c:majorTickMark val="none"/>
        <c:minorTickMark val="none"/>
        <c:tickLblPos val="nextTo"/>
        <c:crossAx val="95838208"/>
        <c:crosses val="autoZero"/>
        <c:crossBetween val="between"/>
      </c:valAx>
    </c:plotArea>
    <c:legend>
      <c:legendPos val="b"/>
      <c:layout>
        <c:manualLayout>
          <c:xMode val="edge"/>
          <c:yMode val="edge"/>
          <c:x val="0"/>
          <c:y val="0.75814759690691502"/>
          <c:w val="1"/>
          <c:h val="0.17237336848857279"/>
        </c:manualLayout>
      </c:layout>
      <c:overlay val="0"/>
      <c:txPr>
        <a:bodyPr/>
        <a:lstStyle/>
        <a:p>
          <a:pPr algn="ctr" rtl="0">
            <a:defRPr/>
          </a:pPr>
          <a:endParaRPr lang="en-US"/>
        </a:p>
      </c:txPr>
    </c:legend>
    <c:plotVisOnly val="1"/>
    <c:dispBlanksAs val="zero"/>
    <c:showDLblsOverMax val="0"/>
  </c:chart>
  <c:txPr>
    <a:bodyPr/>
    <a:lstStyle/>
    <a:p>
      <a:pPr>
        <a:defRPr sz="1400" b="1">
          <a:latin typeface="Source Sans 3" panose="020B0303030403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e-DE"/>
              <a:t>Exporte – Ägypten</a:t>
            </a:r>
          </a:p>
          <a:p>
            <a:pPr>
              <a:defRPr/>
            </a:pPr>
            <a:r>
              <a:rPr lang="de-DE"/>
              <a:t>-in Mrd. USD-</a:t>
            </a:r>
            <a:endParaRPr lang="en-US"/>
          </a:p>
        </c:rich>
      </c:tx>
      <c:layout>
        <c:manualLayout>
          <c:xMode val="edge"/>
          <c:yMode val="edge"/>
          <c:x val="0.34222080281922801"/>
          <c:y val="1.4705882352941176E-2"/>
        </c:manualLayout>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8.3338142172787844E-2"/>
          <c:y val="0.2132599969121507"/>
          <c:w val="0.91666185782721221"/>
          <c:h val="0.6069719777674849"/>
        </c:manualLayout>
      </c:layout>
      <c:bar3DChart>
        <c:barDir val="col"/>
        <c:grouping val="clustered"/>
        <c:varyColors val="0"/>
        <c:ser>
          <c:idx val="0"/>
          <c:order val="0"/>
          <c:tx>
            <c:strRef>
              <c:f>Sheet1!$B$1</c:f>
              <c:strCache>
                <c:ptCount val="1"/>
                <c:pt idx="0">
                  <c:v>Series 1</c:v>
                </c:pt>
              </c:strCache>
            </c:strRef>
          </c:tx>
          <c:invertIfNegative val="0"/>
          <c:cat>
            <c:strRef>
              <c:f>Sheet1!$A$2:$A$9</c:f>
              <c:strCache>
                <c:ptCount val="8"/>
                <c:pt idx="0">
                  <c:v>2019</c:v>
                </c:pt>
                <c:pt idx="1">
                  <c:v>2020</c:v>
                </c:pt>
                <c:pt idx="2">
                  <c:v>2021</c:v>
                </c:pt>
                <c:pt idx="3">
                  <c:v>2022</c:v>
                </c:pt>
                <c:pt idx="4">
                  <c:v>2023</c:v>
                </c:pt>
                <c:pt idx="5">
                  <c:v>2024</c:v>
                </c:pt>
                <c:pt idx="6">
                  <c:v>2025</c:v>
                </c:pt>
                <c:pt idx="7">
                  <c:v>Jun'2026</c:v>
                </c:pt>
              </c:strCache>
            </c:strRef>
          </c:cat>
          <c:val>
            <c:numRef>
              <c:f>Sheet1!$B$2:$B$9</c:f>
              <c:numCache>
                <c:formatCode>General</c:formatCode>
                <c:ptCount val="8"/>
                <c:pt idx="0">
                  <c:v>30.3</c:v>
                </c:pt>
                <c:pt idx="1">
                  <c:v>26.6</c:v>
                </c:pt>
                <c:pt idx="2">
                  <c:v>38</c:v>
                </c:pt>
                <c:pt idx="3">
                  <c:v>49</c:v>
                </c:pt>
                <c:pt idx="4">
                  <c:v>39.700000000000003</c:v>
                </c:pt>
                <c:pt idx="5">
                  <c:v>42.66</c:v>
                </c:pt>
                <c:pt idx="6">
                  <c:v>55.66</c:v>
                </c:pt>
                <c:pt idx="7">
                  <c:v>26.93</c:v>
                </c:pt>
              </c:numCache>
            </c:numRef>
          </c:val>
          <c:extLst>
            <c:ext xmlns:c16="http://schemas.microsoft.com/office/drawing/2014/chart" uri="{C3380CC4-5D6E-409C-BE32-E72D297353CC}">
              <c16:uniqueId val="{00000000-7715-4651-B800-29618FBE7A1D}"/>
            </c:ext>
          </c:extLst>
        </c:ser>
        <c:dLbls>
          <c:showLegendKey val="0"/>
          <c:showVal val="0"/>
          <c:showCatName val="0"/>
          <c:showSerName val="0"/>
          <c:showPercent val="0"/>
          <c:showBubbleSize val="0"/>
        </c:dLbls>
        <c:gapWidth val="150"/>
        <c:shape val="box"/>
        <c:axId val="117606656"/>
        <c:axId val="117710848"/>
        <c:axId val="0"/>
      </c:bar3DChart>
      <c:catAx>
        <c:axId val="117606656"/>
        <c:scaling>
          <c:orientation val="minMax"/>
        </c:scaling>
        <c:delete val="0"/>
        <c:axPos val="b"/>
        <c:numFmt formatCode="General" sourceLinked="1"/>
        <c:majorTickMark val="out"/>
        <c:minorTickMark val="none"/>
        <c:tickLblPos val="nextTo"/>
        <c:crossAx val="117710848"/>
        <c:crosses val="autoZero"/>
        <c:auto val="1"/>
        <c:lblAlgn val="ctr"/>
        <c:lblOffset val="100"/>
        <c:noMultiLvlLbl val="0"/>
      </c:catAx>
      <c:valAx>
        <c:axId val="117710848"/>
        <c:scaling>
          <c:orientation val="minMax"/>
        </c:scaling>
        <c:delete val="0"/>
        <c:axPos val="l"/>
        <c:majorGridlines/>
        <c:numFmt formatCode="General" sourceLinked="1"/>
        <c:majorTickMark val="out"/>
        <c:minorTickMark val="none"/>
        <c:tickLblPos val="nextTo"/>
        <c:crossAx val="117606656"/>
        <c:crosses val="autoZero"/>
        <c:crossBetween val="between"/>
      </c:valAx>
    </c:plotArea>
    <c:plotVisOnly val="1"/>
    <c:dispBlanksAs val="gap"/>
    <c:showDLblsOverMax val="0"/>
  </c:chart>
  <c:txPr>
    <a:bodyPr/>
    <a:lstStyle/>
    <a:p>
      <a:pPr>
        <a:defRPr sz="1600">
          <a:latin typeface="Source Sans 3" panose="020B0303030403020204" pitchFamily="34" charset="0"/>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lgn="ctr" rtl="0">
              <a:defRPr/>
            </a:pPr>
            <a:r>
              <a:rPr lang="en-US"/>
              <a:t>Top 5 Export Länder in 2025</a:t>
            </a:r>
          </a:p>
        </c:rich>
      </c:tx>
      <c:layout>
        <c:manualLayout>
          <c:xMode val="edge"/>
          <c:yMode val="edge"/>
          <c:x val="0.24235405919087699"/>
          <c:y val="4.2942181197078169E-2"/>
        </c:manualLayout>
      </c:layout>
      <c:overlay val="0"/>
      <c:spPr>
        <a:noFill/>
        <a:ln>
          <a:noFill/>
        </a:ln>
        <a:effectLst/>
      </c:spPr>
    </c:title>
    <c:autoTitleDeleted val="0"/>
    <c:view3D>
      <c:rotX val="75"/>
      <c:rotY val="0"/>
      <c:rAngAx val="0"/>
    </c:view3D>
    <c:floor>
      <c:thickness val="0"/>
      <c:spPr>
        <a:noFill/>
        <a:ln w="6350" cap="flat" cmpd="sng" algn="ctr">
          <a:solidFill>
            <a:schemeClr val="tx1">
              <a:tint val="75000"/>
            </a:schemeClr>
          </a:solidFill>
          <a:prstDash val="solid"/>
          <a:round/>
        </a:ln>
        <a:effectLst/>
        <a:sp3d contourW="6350">
          <a:contourClr>
            <a:schemeClr val="tx1">
              <a:tint val="7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8355437665782495E-2"/>
          <c:y val="0.23880539779673582"/>
          <c:w val="0.9136274775997828"/>
          <c:h val="0.75959666748639099"/>
        </c:manualLayout>
      </c:layout>
      <c:pie3DChart>
        <c:varyColors val="1"/>
        <c:ser>
          <c:idx val="0"/>
          <c:order val="0"/>
          <c:tx>
            <c:strRef>
              <c:f>Sheet1!$B$1</c:f>
              <c:strCache>
                <c:ptCount val="1"/>
                <c:pt idx="0">
                  <c:v>Exports 2024</c:v>
                </c:pt>
              </c:strCache>
            </c:strRef>
          </c:tx>
          <c:dPt>
            <c:idx val="0"/>
            <c:bubble3D val="0"/>
            <c:spPr>
              <a:gradFill rotWithShape="1">
                <a:gsLst>
                  <a:gs pos="0">
                    <a:schemeClr val="accent1">
                      <a:shade val="47000"/>
                      <a:satMod val="103000"/>
                      <a:lumMod val="102000"/>
                      <a:tint val="94000"/>
                    </a:schemeClr>
                  </a:gs>
                  <a:gs pos="50000">
                    <a:schemeClr val="accent1">
                      <a:shade val="47000"/>
                      <a:satMod val="110000"/>
                      <a:lumMod val="100000"/>
                      <a:shade val="100000"/>
                    </a:schemeClr>
                  </a:gs>
                  <a:gs pos="100000">
                    <a:schemeClr val="accent1">
                      <a:shade val="47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0-42C4-47B0-BCDC-DFE75ADE0CA9}"/>
              </c:ext>
            </c:extLst>
          </c:dPt>
          <c:dPt>
            <c:idx val="1"/>
            <c:bubble3D val="0"/>
            <c:spPr>
              <a:gradFill rotWithShape="1">
                <a:gsLst>
                  <a:gs pos="0">
                    <a:schemeClr val="accent1">
                      <a:shade val="65000"/>
                      <a:satMod val="103000"/>
                      <a:lumMod val="102000"/>
                      <a:tint val="94000"/>
                    </a:schemeClr>
                  </a:gs>
                  <a:gs pos="50000">
                    <a:schemeClr val="accent1">
                      <a:shade val="65000"/>
                      <a:satMod val="110000"/>
                      <a:lumMod val="100000"/>
                      <a:shade val="100000"/>
                    </a:schemeClr>
                  </a:gs>
                  <a:gs pos="100000">
                    <a:schemeClr val="accent1">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42C4-47B0-BCDC-DFE75ADE0CA9}"/>
              </c:ext>
            </c:extLst>
          </c:dPt>
          <c:dPt>
            <c:idx val="2"/>
            <c:bubble3D val="0"/>
            <c:spPr>
              <a:gradFill rotWithShape="1">
                <a:gsLst>
                  <a:gs pos="0">
                    <a:schemeClr val="accent1">
                      <a:shade val="82000"/>
                      <a:satMod val="103000"/>
                      <a:lumMod val="102000"/>
                      <a:tint val="94000"/>
                    </a:schemeClr>
                  </a:gs>
                  <a:gs pos="50000">
                    <a:schemeClr val="accent1">
                      <a:shade val="82000"/>
                      <a:satMod val="110000"/>
                      <a:lumMod val="100000"/>
                      <a:shade val="100000"/>
                    </a:schemeClr>
                  </a:gs>
                  <a:gs pos="100000">
                    <a:schemeClr val="accent1">
                      <a:shade val="82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42C4-47B0-BCDC-DFE75ADE0CA9}"/>
              </c:ext>
            </c:extLst>
          </c:dPt>
          <c:dPt>
            <c:idx val="3"/>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42C4-47B0-BCDC-DFE75ADE0CA9}"/>
              </c:ext>
            </c:extLst>
          </c:dPt>
          <c:dPt>
            <c:idx val="4"/>
            <c:bubble3D val="0"/>
            <c:spPr>
              <a:gradFill rotWithShape="1">
                <a:gsLst>
                  <a:gs pos="0">
                    <a:schemeClr val="accent1">
                      <a:tint val="83000"/>
                      <a:satMod val="103000"/>
                      <a:lumMod val="102000"/>
                      <a:tint val="94000"/>
                    </a:schemeClr>
                  </a:gs>
                  <a:gs pos="50000">
                    <a:schemeClr val="accent1">
                      <a:tint val="83000"/>
                      <a:satMod val="110000"/>
                      <a:lumMod val="100000"/>
                      <a:shade val="100000"/>
                    </a:schemeClr>
                  </a:gs>
                  <a:gs pos="100000">
                    <a:schemeClr val="accent1">
                      <a:tint val="83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4-42C4-47B0-BCDC-DFE75ADE0CA9}"/>
              </c:ext>
            </c:extLst>
          </c:dPt>
          <c:dPt>
            <c:idx val="5"/>
            <c:bubble3D val="0"/>
            <c:spPr>
              <a:gradFill rotWithShape="1">
                <a:gsLst>
                  <a:gs pos="0">
                    <a:schemeClr val="accent1">
                      <a:tint val="65000"/>
                      <a:satMod val="103000"/>
                      <a:lumMod val="102000"/>
                      <a:tint val="94000"/>
                    </a:schemeClr>
                  </a:gs>
                  <a:gs pos="50000">
                    <a:schemeClr val="accent1">
                      <a:tint val="65000"/>
                      <a:satMod val="110000"/>
                      <a:lumMod val="100000"/>
                      <a:shade val="100000"/>
                    </a:schemeClr>
                  </a:gs>
                  <a:gs pos="100000">
                    <a:schemeClr val="accent1">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B-3126-4D25-86B4-1FA494B8084D}"/>
              </c:ext>
            </c:extLst>
          </c:dPt>
          <c:dPt>
            <c:idx val="6"/>
            <c:bubble3D val="0"/>
            <c:spPr>
              <a:gradFill rotWithShape="1">
                <a:gsLst>
                  <a:gs pos="0">
                    <a:schemeClr val="accent1">
                      <a:tint val="48000"/>
                      <a:satMod val="103000"/>
                      <a:lumMod val="102000"/>
                      <a:tint val="94000"/>
                    </a:schemeClr>
                  </a:gs>
                  <a:gs pos="50000">
                    <a:schemeClr val="accent1">
                      <a:tint val="48000"/>
                      <a:satMod val="110000"/>
                      <a:lumMod val="100000"/>
                      <a:shade val="100000"/>
                    </a:schemeClr>
                  </a:gs>
                  <a:gs pos="100000">
                    <a:schemeClr val="accent1">
                      <a:tint val="48000"/>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D-3126-4D25-86B4-1FA494B8084D}"/>
              </c:ext>
            </c:extLst>
          </c:dPt>
          <c:dLbls>
            <c:dLbl>
              <c:idx val="1"/>
              <c:layout>
                <c:manualLayout>
                  <c:x val="-2.1003571503164228E-2"/>
                  <c:y val="2.6498556335290673E-3"/>
                </c:manualLayout>
              </c:layout>
              <c:tx>
                <c:rich>
                  <a:bodyPr/>
                  <a:lstStyle/>
                  <a:p>
                    <a:fld id="{4442F74F-8ABC-462F-AF58-E750CA23E048}" type="CATEGORYNAME">
                      <a:rPr lang="en-US"/>
                      <a:pPr/>
                      <a:t>[CATEGORY NAME]</a:t>
                    </a:fld>
                    <a:r>
                      <a:rPr lang="en-US" baseline="0" dirty="0"/>
                      <a:t>
8%</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2C4-47B0-BCDC-DFE75ADE0CA9}"/>
                </c:ext>
              </c:extLst>
            </c:dLbl>
            <c:dLbl>
              <c:idx val="2"/>
              <c:layout>
                <c:manualLayout>
                  <c:x val="-1.0857369619248523E-2"/>
                  <c:y val="1.01512127522367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42C4-47B0-BCDC-DFE75ADE0CA9}"/>
                </c:ext>
              </c:extLst>
            </c:dLbl>
            <c:dLbl>
              <c:idx val="3"/>
              <c:layout>
                <c:manualLayout>
                  <c:x val="-9.1555796904697253E-3"/>
                  <c:y val="-1.3864950944952169E-3"/>
                </c:manualLayout>
              </c:layout>
              <c:tx>
                <c:rich>
                  <a:bodyPr/>
                  <a:lstStyle/>
                  <a:p>
                    <a:fld id="{375D4BAF-E898-4535-917A-5EF2BF26F864}" type="CATEGORYNAME">
                      <a:rPr lang="en-US"/>
                      <a:pPr/>
                      <a:t>[CATEGORY NAME]</a:t>
                    </a:fld>
                    <a:r>
                      <a:rPr lang="en-US" baseline="0" dirty="0"/>
                      <a:t>
14%</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2C4-47B0-BCDC-DFE75ADE0CA9}"/>
                </c:ext>
              </c:extLst>
            </c:dLbl>
            <c:dLbl>
              <c:idx val="4"/>
              <c:layout>
                <c:manualLayout>
                  <c:x val="4.537814072975626E-2"/>
                  <c:y val="-6.6382527165025254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42C4-47B0-BCDC-DFE75ADE0CA9}"/>
                </c:ext>
              </c:extLst>
            </c:dLbl>
            <c:dLbl>
              <c:idx val="5"/>
              <c:layout>
                <c:manualLayout>
                  <c:x val="5.7181645397773552E-3"/>
                  <c:y val="-1.4769051858851027E-2"/>
                </c:manualLayout>
              </c:layout>
              <c:showLegendKey val="0"/>
              <c:showVal val="0"/>
              <c:showCatName val="1"/>
              <c:showSerName val="0"/>
              <c:showPercent val="1"/>
              <c:showBubbleSize val="0"/>
              <c:extLst>
                <c:ext xmlns:c15="http://schemas.microsoft.com/office/drawing/2012/chart" uri="{CE6537A1-D6FC-4f65-9D91-7224C49458BB}">
                  <c15:layout>
                    <c:manualLayout>
                      <c:w val="0.12058355437665783"/>
                      <c:h val="9.5998837082530805E-2"/>
                    </c:manualLayout>
                  </c15:layout>
                </c:ext>
                <c:ext xmlns:c16="http://schemas.microsoft.com/office/drawing/2014/chart" uri="{C3380CC4-5D6E-409C-BE32-E72D297353CC}">
                  <c16:uniqueId val="{0000000B-3126-4D25-86B4-1FA494B8084D}"/>
                </c:ext>
              </c:extLst>
            </c:dLbl>
            <c:numFmt formatCode="0.0%" sourceLinked="0"/>
            <c:spPr>
              <a:noFill/>
              <a:ln>
                <a:noFill/>
              </a:ln>
              <a:effectLst/>
            </c:spPr>
            <c:txPr>
              <a:bodyPr rot="0" vert="horz"/>
              <a:lstStyle/>
              <a:p>
                <a:pPr>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Sheet1!$A$2:$A$8</c:f>
              <c:strCache>
                <c:ptCount val="7"/>
                <c:pt idx="0">
                  <c:v>Türkei</c:v>
                </c:pt>
                <c:pt idx="1">
                  <c:v>Italien</c:v>
                </c:pt>
                <c:pt idx="2">
                  <c:v>Saudi Arabien</c:v>
                </c:pt>
                <c:pt idx="3">
                  <c:v>United Arab Emirates</c:v>
                </c:pt>
                <c:pt idx="4">
                  <c:v>USA</c:v>
                </c:pt>
                <c:pt idx="5">
                  <c:v>Schweiz</c:v>
                </c:pt>
                <c:pt idx="6">
                  <c:v>Andere Länder</c:v>
                </c:pt>
              </c:strCache>
            </c:strRef>
          </c:cat>
          <c:val>
            <c:numRef>
              <c:f>Sheet1!$B$2:$B$8</c:f>
              <c:numCache>
                <c:formatCode>0.0%</c:formatCode>
                <c:ptCount val="7"/>
                <c:pt idx="0">
                  <c:v>6.5000000000000002E-2</c:v>
                </c:pt>
                <c:pt idx="1">
                  <c:v>0.08</c:v>
                </c:pt>
                <c:pt idx="2">
                  <c:v>5.8999999999999997E-2</c:v>
                </c:pt>
                <c:pt idx="3">
                  <c:v>0.14000000000000001</c:v>
                </c:pt>
                <c:pt idx="4">
                  <c:v>5.3999999999999999E-2</c:v>
                </c:pt>
                <c:pt idx="5">
                  <c:v>3.5000000000000003E-2</c:v>
                </c:pt>
                <c:pt idx="6">
                  <c:v>0.56699999999999995</c:v>
                </c:pt>
              </c:numCache>
            </c:numRef>
          </c:val>
          <c:extLst>
            <c:ext xmlns:c16="http://schemas.microsoft.com/office/drawing/2014/chart" uri="{C3380CC4-5D6E-409C-BE32-E72D297353CC}">
              <c16:uniqueId val="{00000008-F9DE-4147-953F-5E4FDBB83CEB}"/>
            </c:ext>
          </c:extLst>
        </c:ser>
        <c:dLbls>
          <c:showLegendKey val="0"/>
          <c:showVal val="0"/>
          <c:showCatName val="1"/>
          <c:showSerName val="0"/>
          <c:showPercent val="1"/>
          <c:showBubbleSize val="0"/>
          <c:showLeaderLines val="0"/>
        </c:dLbls>
      </c:pie3DChart>
    </c:plotArea>
    <c:plotVisOnly val="1"/>
    <c:dispBlanksAs val="gap"/>
    <c:showDLblsOverMax val="0"/>
  </c:chart>
  <c:spPr>
    <a:noFill/>
    <a:ln w="6350" cap="flat" cmpd="sng" algn="ctr">
      <a:noFill/>
      <a:prstDash val="solid"/>
      <a:miter lim="800000"/>
    </a:ln>
    <a:effectLst/>
  </c:spPr>
  <c:txPr>
    <a:bodyPr/>
    <a:lstStyle/>
    <a:p>
      <a:pPr>
        <a:defRPr sz="1200">
          <a:solidFill>
            <a:srgbClr val="002060"/>
          </a:solidFill>
          <a:latin typeface="Source Sans 3" panose="020B0303030403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e-DE"/>
              <a:t>Importe – Ägypten</a:t>
            </a:r>
          </a:p>
          <a:p>
            <a:pPr>
              <a:defRPr/>
            </a:pPr>
            <a:r>
              <a:rPr lang="de-DE"/>
              <a:t>-in Mrd. US-</a:t>
            </a:r>
            <a:endParaRPr lang="en-US"/>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Sheet1!$A$4:$A$11</c:f>
              <c:strCache>
                <c:ptCount val="8"/>
                <c:pt idx="0">
                  <c:v>2019</c:v>
                </c:pt>
                <c:pt idx="1">
                  <c:v>2020</c:v>
                </c:pt>
                <c:pt idx="2">
                  <c:v>2021</c:v>
                </c:pt>
                <c:pt idx="3">
                  <c:v>2022</c:v>
                </c:pt>
                <c:pt idx="4">
                  <c:v>2023</c:v>
                </c:pt>
                <c:pt idx="5">
                  <c:v>2024</c:v>
                </c:pt>
                <c:pt idx="6">
                  <c:v>2025</c:v>
                </c:pt>
                <c:pt idx="7">
                  <c:v>Jun'2026</c:v>
                </c:pt>
              </c:strCache>
            </c:strRef>
          </c:cat>
          <c:val>
            <c:numRef>
              <c:f>Sheet1!$B$4:$B$11</c:f>
              <c:numCache>
                <c:formatCode>#,##0.0</c:formatCode>
                <c:ptCount val="8"/>
                <c:pt idx="0">
                  <c:v>70.599999999999994</c:v>
                </c:pt>
                <c:pt idx="1">
                  <c:v>60.3</c:v>
                </c:pt>
                <c:pt idx="2">
                  <c:v>67.3</c:v>
                </c:pt>
                <c:pt idx="3">
                  <c:v>85.6</c:v>
                </c:pt>
                <c:pt idx="4">
                  <c:v>73.8</c:v>
                </c:pt>
                <c:pt idx="5">
                  <c:v>68.98</c:v>
                </c:pt>
                <c:pt idx="6">
                  <c:v>97.56</c:v>
                </c:pt>
                <c:pt idx="7">
                  <c:v>57.75</c:v>
                </c:pt>
              </c:numCache>
            </c:numRef>
          </c:val>
          <c:extLst>
            <c:ext xmlns:c16="http://schemas.microsoft.com/office/drawing/2014/chart" uri="{C3380CC4-5D6E-409C-BE32-E72D297353CC}">
              <c16:uniqueId val="{00000000-8C06-4F56-93B8-409F34AE1371}"/>
            </c:ext>
          </c:extLst>
        </c:ser>
        <c:dLbls>
          <c:showLegendKey val="0"/>
          <c:showVal val="0"/>
          <c:showCatName val="0"/>
          <c:showSerName val="0"/>
          <c:showPercent val="0"/>
          <c:showBubbleSize val="0"/>
        </c:dLbls>
        <c:gapWidth val="150"/>
        <c:shape val="box"/>
        <c:axId val="128582400"/>
        <c:axId val="128583936"/>
        <c:axId val="0"/>
      </c:bar3DChart>
      <c:catAx>
        <c:axId val="128582400"/>
        <c:scaling>
          <c:orientation val="minMax"/>
        </c:scaling>
        <c:delete val="0"/>
        <c:axPos val="b"/>
        <c:numFmt formatCode="General" sourceLinked="1"/>
        <c:majorTickMark val="out"/>
        <c:minorTickMark val="none"/>
        <c:tickLblPos val="nextTo"/>
        <c:crossAx val="128583936"/>
        <c:crosses val="autoZero"/>
        <c:auto val="1"/>
        <c:lblAlgn val="ctr"/>
        <c:lblOffset val="100"/>
        <c:noMultiLvlLbl val="0"/>
      </c:catAx>
      <c:valAx>
        <c:axId val="128583936"/>
        <c:scaling>
          <c:orientation val="minMax"/>
        </c:scaling>
        <c:delete val="0"/>
        <c:axPos val="l"/>
        <c:majorGridlines/>
        <c:numFmt formatCode="#,##0.0" sourceLinked="1"/>
        <c:majorTickMark val="out"/>
        <c:minorTickMark val="none"/>
        <c:tickLblPos val="nextTo"/>
        <c:crossAx val="128582400"/>
        <c:crosses val="autoZero"/>
        <c:crossBetween val="between"/>
      </c:valAx>
    </c:plotArea>
    <c:plotVisOnly val="1"/>
    <c:dispBlanksAs val="gap"/>
    <c:showDLblsOverMax val="0"/>
  </c:chart>
  <c:txPr>
    <a:bodyPr/>
    <a:lstStyle/>
    <a:p>
      <a:pPr>
        <a:defRPr sz="1600">
          <a:latin typeface="Source Sans 3" panose="020B0303030403020204" pitchFamily="34" charset="0"/>
        </a:defRPr>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vert="horz"/>
          <a:lstStyle/>
          <a:p>
            <a:pPr algn="ctr" rtl="0">
              <a:defRPr/>
            </a:pPr>
            <a:r>
              <a:rPr lang="en-US"/>
              <a:t>Top 5 Import Länder in 2025</a:t>
            </a:r>
          </a:p>
        </c:rich>
      </c:tx>
      <c:layout>
        <c:manualLayout>
          <c:xMode val="edge"/>
          <c:yMode val="edge"/>
          <c:x val="0.24235405919087699"/>
          <c:y val="1.3404075894510979E-2"/>
        </c:manualLayout>
      </c:layout>
      <c:overlay val="0"/>
      <c:spPr>
        <a:noFill/>
        <a:ln>
          <a:noFill/>
        </a:ln>
        <a:effectLst/>
      </c:spPr>
    </c:title>
    <c:autoTitleDeleted val="0"/>
    <c:view3D>
      <c:rotX val="75"/>
      <c:rotY val="0"/>
      <c:rAngAx val="0"/>
    </c:view3D>
    <c:floor>
      <c:thickness val="0"/>
      <c:spPr>
        <a:noFill/>
        <a:ln w="6350" cap="flat" cmpd="sng" algn="ctr">
          <a:solidFill>
            <a:schemeClr val="tx1">
              <a:tint val="75000"/>
            </a:schemeClr>
          </a:solidFill>
          <a:prstDash val="solid"/>
          <a:round/>
        </a:ln>
        <a:effectLst/>
        <a:sp3d contourW="6350">
          <a:contourClr>
            <a:schemeClr val="tx1">
              <a:tint val="75000"/>
            </a:schemeClr>
          </a:contourClr>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3704808524807116E-2"/>
          <c:y val="0.2388052882278604"/>
          <c:w val="0.9136274775997828"/>
          <c:h val="0.75959666748639099"/>
        </c:manualLayout>
      </c:layout>
      <c:pie3DChart>
        <c:varyColors val="1"/>
        <c:ser>
          <c:idx val="0"/>
          <c:order val="0"/>
          <c:tx>
            <c:strRef>
              <c:f>Sheet1!$B$1</c:f>
              <c:strCache>
                <c:ptCount val="1"/>
                <c:pt idx="0">
                  <c:v>Importe</c:v>
                </c:pt>
              </c:strCache>
            </c:strRef>
          </c:tx>
          <c:dPt>
            <c:idx val="0"/>
            <c:bubble3D val="0"/>
            <c:extLst>
              <c:ext xmlns:c16="http://schemas.microsoft.com/office/drawing/2014/chart" uri="{C3380CC4-5D6E-409C-BE32-E72D297353CC}">
                <c16:uniqueId val="{00000000-D543-4CAA-85B7-440F24FAA771}"/>
              </c:ext>
            </c:extLst>
          </c:dPt>
          <c:dPt>
            <c:idx val="1"/>
            <c:bubble3D val="0"/>
            <c:extLst>
              <c:ext xmlns:c16="http://schemas.microsoft.com/office/drawing/2014/chart" uri="{C3380CC4-5D6E-409C-BE32-E72D297353CC}">
                <c16:uniqueId val="{00000001-D543-4CAA-85B7-440F24FAA771}"/>
              </c:ext>
            </c:extLst>
          </c:dPt>
          <c:dPt>
            <c:idx val="2"/>
            <c:bubble3D val="0"/>
            <c:extLst>
              <c:ext xmlns:c16="http://schemas.microsoft.com/office/drawing/2014/chart" uri="{C3380CC4-5D6E-409C-BE32-E72D297353CC}">
                <c16:uniqueId val="{00000002-D543-4CAA-85B7-440F24FAA771}"/>
              </c:ext>
            </c:extLst>
          </c:dPt>
          <c:dPt>
            <c:idx val="3"/>
            <c:bubble3D val="0"/>
            <c:extLst>
              <c:ext xmlns:c16="http://schemas.microsoft.com/office/drawing/2014/chart" uri="{C3380CC4-5D6E-409C-BE32-E72D297353CC}">
                <c16:uniqueId val="{00000003-D543-4CAA-85B7-440F24FAA771}"/>
              </c:ext>
            </c:extLst>
          </c:dPt>
          <c:dPt>
            <c:idx val="4"/>
            <c:bubble3D val="0"/>
            <c:extLst>
              <c:ext xmlns:c16="http://schemas.microsoft.com/office/drawing/2014/chart" uri="{C3380CC4-5D6E-409C-BE32-E72D297353CC}">
                <c16:uniqueId val="{00000004-D543-4CAA-85B7-440F24FAA771}"/>
              </c:ext>
            </c:extLst>
          </c:dPt>
          <c:dPt>
            <c:idx val="5"/>
            <c:bubble3D val="0"/>
            <c:extLst>
              <c:ext xmlns:c16="http://schemas.microsoft.com/office/drawing/2014/chart" uri="{C3380CC4-5D6E-409C-BE32-E72D297353CC}">
                <c16:uniqueId val="{0000000B-CC1D-4329-A75B-A889276C75BF}"/>
              </c:ext>
            </c:extLst>
          </c:dPt>
          <c:dPt>
            <c:idx val="6"/>
            <c:bubble3D val="0"/>
            <c:extLst>
              <c:ext xmlns:c16="http://schemas.microsoft.com/office/drawing/2014/chart" uri="{C3380CC4-5D6E-409C-BE32-E72D297353CC}">
                <c16:uniqueId val="{0000000C-B3FF-49C5-8F7E-BCD6D56D7F55}"/>
              </c:ext>
            </c:extLst>
          </c:dPt>
          <c:dLbls>
            <c:dLbl>
              <c:idx val="0"/>
              <c:layout>
                <c:manualLayout>
                  <c:x val="-2.6308611290962635E-2"/>
                  <c:y val="1.6053931528040046E-2"/>
                </c:manualLayout>
              </c:layout>
              <c:tx>
                <c:rich>
                  <a:bodyPr rot="0" vert="horz"/>
                  <a:lstStyle/>
                  <a:p>
                    <a:pPr>
                      <a:defRPr/>
                    </a:pPr>
                    <a:fld id="{D5772043-0C19-4773-AB46-339B3EB0784A}" type="CATEGORYNAME">
                      <a:rPr lang="en-US"/>
                      <a:pPr>
                        <a:defRPr/>
                      </a:pPr>
                      <a:t>[CATEGORY NAME]</a:t>
                    </a:fld>
                    <a:r>
                      <a:rPr lang="en-US"/>
                      <a:t>
19%</a:t>
                    </a:r>
                  </a:p>
                </c:rich>
              </c:tx>
              <c:numFmt formatCode="0.0%" sourceLinked="0"/>
              <c:spP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543-4CAA-85B7-440F24FAA771}"/>
                </c:ext>
              </c:extLst>
            </c:dLbl>
            <c:dLbl>
              <c:idx val="1"/>
              <c:layout>
                <c:manualLayout>
                  <c:x val="-1.1163173455370666E-16"/>
                  <c:y val="-5.3871743432739219E-2"/>
                </c:manualLayout>
              </c:layout>
              <c:tx>
                <c:rich>
                  <a:bodyPr/>
                  <a:lstStyle/>
                  <a:p>
                    <a:fld id="{74CEDB7C-3F2F-464C-A7A7-25BF524E4BAF}" type="CATEGORYNAME">
                      <a:rPr lang="en-US"/>
                      <a:pPr/>
                      <a:t>[CATEGORY NAME]</a:t>
                    </a:fld>
                    <a:r>
                      <a:rPr lang="en-US" baseline="0" dirty="0"/>
                      <a:t>
13%</a:t>
                    </a:r>
                  </a:p>
                </c:rich>
              </c:tx>
              <c:showLegendKey val="0"/>
              <c:showVal val="0"/>
              <c:showCatName val="1"/>
              <c:showSerName val="0"/>
              <c:showPercent val="1"/>
              <c:showBubbleSize val="0"/>
              <c:extLst>
                <c:ext xmlns:c15="http://schemas.microsoft.com/office/drawing/2012/chart" uri="{CE6537A1-D6FC-4f65-9D91-7224C49458BB}">
                  <c15:layout>
                    <c:manualLayout>
                      <c:w val="0.20405781647722615"/>
                      <c:h val="0.15145341116557054"/>
                    </c:manualLayout>
                  </c15:layout>
                  <c15:dlblFieldTable/>
                  <c15:showDataLabelsRange val="0"/>
                </c:ext>
                <c:ext xmlns:c16="http://schemas.microsoft.com/office/drawing/2014/chart" uri="{C3380CC4-5D6E-409C-BE32-E72D297353CC}">
                  <c16:uniqueId val="{00000001-D543-4CAA-85B7-440F24FAA771}"/>
                </c:ext>
              </c:extLst>
            </c:dLbl>
            <c:dLbl>
              <c:idx val="2"/>
              <c:layout>
                <c:manualLayout>
                  <c:x val="-1.0191202458692426E-3"/>
                  <c:y val="-7.2431952950325659E-2"/>
                </c:manualLayout>
              </c:layout>
              <c:tx>
                <c:rich>
                  <a:bodyPr/>
                  <a:lstStyle/>
                  <a:p>
                    <a:fld id="{F901BCD8-92D9-4D93-94AD-8702A54861A7}" type="CATEGORYNAME">
                      <a:rPr lang="en-US"/>
                      <a:pPr/>
                      <a:t>[CATEGORY NAME]</a:t>
                    </a:fld>
                    <a:r>
                      <a:rPr lang="en-US" baseline="0" dirty="0"/>
                      <a:t>
9.5%</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543-4CAA-85B7-440F24FAA771}"/>
                </c:ext>
              </c:extLst>
            </c:dLbl>
            <c:dLbl>
              <c:idx val="3"/>
              <c:layout>
                <c:manualLayout>
                  <c:x val="-1.9390031576089782E-2"/>
                  <c:y val="0"/>
                </c:manualLayout>
              </c:layout>
              <c:tx>
                <c:rich>
                  <a:bodyPr/>
                  <a:lstStyle/>
                  <a:p>
                    <a:fld id="{F66728FD-D407-4378-AA92-546CD6A15649}" type="CATEGORYNAME">
                      <a:rPr lang="en-US" dirty="0"/>
                      <a:pPr/>
                      <a:t>[CATEGORY NAME]</a:t>
                    </a:fld>
                    <a:r>
                      <a:rPr lang="en-US" baseline="0" dirty="0"/>
                      <a:t>
5.2%</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543-4CAA-85B7-440F24FAA771}"/>
                </c:ext>
              </c:extLst>
            </c:dLbl>
            <c:dLbl>
              <c:idx val="4"/>
              <c:layout>
                <c:manualLayout>
                  <c:x val="-1.593982940044681E-2"/>
                  <c:y val="-1.9976327693494309E-2"/>
                </c:manualLayout>
              </c:layout>
              <c:tx>
                <c:rich>
                  <a:bodyPr/>
                  <a:lstStyle/>
                  <a:p>
                    <a:fld id="{12249E9B-835C-44FF-AD37-C3DF96A9AAE0}" type="CATEGORYNAME">
                      <a:rPr lang="en-US"/>
                      <a:pPr/>
                      <a:t>[CATEGORY NAME]</a:t>
                    </a:fld>
                    <a:r>
                      <a:rPr lang="en-US" baseline="0" dirty="0"/>
                      <a:t>
4.4%</a:t>
                    </a:r>
                  </a:p>
                </c:rich>
              </c:tx>
              <c:showLegendKey val="0"/>
              <c:showVal val="0"/>
              <c:showCatName val="1"/>
              <c:showSerName val="0"/>
              <c:showPercent val="1"/>
              <c:showBubbleSize val="0"/>
              <c:extLst>
                <c:ext xmlns:c15="http://schemas.microsoft.com/office/drawing/2012/chart" uri="{CE6537A1-D6FC-4f65-9D91-7224C49458BB}">
                  <c15:layout>
                    <c:manualLayout>
                      <c:w val="0.22803582293356242"/>
                      <c:h val="0.12636108465967147"/>
                    </c:manualLayout>
                  </c15:layout>
                  <c15:dlblFieldTable/>
                  <c15:showDataLabelsRange val="0"/>
                </c:ext>
                <c:ext xmlns:c16="http://schemas.microsoft.com/office/drawing/2014/chart" uri="{C3380CC4-5D6E-409C-BE32-E72D297353CC}">
                  <c16:uniqueId val="{00000004-D543-4CAA-85B7-440F24FAA771}"/>
                </c:ext>
              </c:extLst>
            </c:dLbl>
            <c:dLbl>
              <c:idx val="5"/>
              <c:layout>
                <c:manualLayout>
                  <c:x val="0.11809621851420735"/>
                  <c:y val="-9.2586030912802569E-2"/>
                </c:manualLayout>
              </c:layout>
              <c:tx>
                <c:rich>
                  <a:bodyPr/>
                  <a:lstStyle/>
                  <a:p>
                    <a:fld id="{34F37E79-F8B9-451E-A51B-BED6258546BA}" type="CATEGORYNAME">
                      <a:rPr lang="en-US"/>
                      <a:pPr/>
                      <a:t>[CATEGORY NAME]</a:t>
                    </a:fld>
                    <a:r>
                      <a:rPr lang="en-US" baseline="0" dirty="0"/>
                      <a:t>
4.4%</a:t>
                    </a:r>
                  </a:p>
                </c:rich>
              </c:tx>
              <c:showLegendKey val="0"/>
              <c:showVal val="0"/>
              <c:showCatName val="1"/>
              <c:showSerName val="0"/>
              <c:showPercent val="1"/>
              <c:showBubbleSize val="0"/>
              <c:extLst>
                <c:ext xmlns:c15="http://schemas.microsoft.com/office/drawing/2012/chart" uri="{CE6537A1-D6FC-4f65-9D91-7224C49458BB}">
                  <c15:layout>
                    <c:manualLayout>
                      <c:w val="0.28962249049951877"/>
                      <c:h val="0.16823787775994498"/>
                    </c:manualLayout>
                  </c15:layout>
                  <c15:dlblFieldTable/>
                  <c15:showDataLabelsRange val="0"/>
                </c:ext>
                <c:ext xmlns:c16="http://schemas.microsoft.com/office/drawing/2014/chart" uri="{C3380CC4-5D6E-409C-BE32-E72D297353CC}">
                  <c16:uniqueId val="{0000000B-CC1D-4329-A75B-A889276C75BF}"/>
                </c:ext>
              </c:extLst>
            </c:dLbl>
            <c:dLbl>
              <c:idx val="6"/>
              <c:tx>
                <c:rich>
                  <a:bodyPr/>
                  <a:lstStyle/>
                  <a:p>
                    <a:fld id="{D3930CAB-2F31-40D1-BAB0-B0632A23F811}" type="CATEGORYNAME">
                      <a:rPr lang="en-US"/>
                      <a:pPr/>
                      <a:t>[CATEGORY NAME]</a:t>
                    </a:fld>
                    <a:r>
                      <a:rPr lang="en-US" baseline="0" dirty="0"/>
                      <a:t>
44.5%</a:t>
                    </a:r>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B3FF-49C5-8F7E-BCD6D56D7F55}"/>
                </c:ext>
              </c:extLst>
            </c:dLbl>
            <c:numFmt formatCode="0.0%" sourceLinked="0"/>
            <c:spPr>
              <a:noFill/>
              <a:ln>
                <a:noFill/>
              </a:ln>
              <a:effectLst/>
            </c:spPr>
            <c:txPr>
              <a:bodyPr rot="0" vert="horz"/>
              <a:lstStyle/>
              <a:p>
                <a:pPr>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Sheet1!$A$2:$A$8</c:f>
              <c:strCache>
                <c:ptCount val="7"/>
                <c:pt idx="0">
                  <c:v>China</c:v>
                </c:pt>
                <c:pt idx="1">
                  <c:v>USA</c:v>
                </c:pt>
                <c:pt idx="2">
                  <c:v>Saudi Arabien</c:v>
                </c:pt>
                <c:pt idx="3">
                  <c:v>Russland</c:v>
                </c:pt>
                <c:pt idx="4">
                  <c:v>Deutschland</c:v>
                </c:pt>
                <c:pt idx="5">
                  <c:v>Brazil</c:v>
                </c:pt>
                <c:pt idx="6">
                  <c:v>Andere Länder</c:v>
                </c:pt>
              </c:strCache>
            </c:strRef>
          </c:cat>
          <c:val>
            <c:numRef>
              <c:f>Sheet1!$B$2:$B$8</c:f>
              <c:numCache>
                <c:formatCode>0.0%</c:formatCode>
                <c:ptCount val="7"/>
                <c:pt idx="0">
                  <c:v>0.19</c:v>
                </c:pt>
                <c:pt idx="1">
                  <c:v>0.13</c:v>
                </c:pt>
                <c:pt idx="2">
                  <c:v>9.5000000000000001E-2</c:v>
                </c:pt>
                <c:pt idx="3">
                  <c:v>5.1999999999999998E-2</c:v>
                </c:pt>
                <c:pt idx="4">
                  <c:v>4.3999999999999997E-2</c:v>
                </c:pt>
                <c:pt idx="5">
                  <c:v>4.3999999999999997E-2</c:v>
                </c:pt>
                <c:pt idx="6">
                  <c:v>0.44500000000000001</c:v>
                </c:pt>
              </c:numCache>
            </c:numRef>
          </c:val>
          <c:extLst>
            <c:ext xmlns:c16="http://schemas.microsoft.com/office/drawing/2014/chart" uri="{C3380CC4-5D6E-409C-BE32-E72D297353CC}">
              <c16:uniqueId val="{00000008-F9DE-4147-953F-5E4FDBB83CEB}"/>
            </c:ext>
          </c:extLst>
        </c:ser>
        <c:dLbls>
          <c:showLegendKey val="0"/>
          <c:showVal val="0"/>
          <c:showCatName val="1"/>
          <c:showSerName val="0"/>
          <c:showPercent val="1"/>
          <c:showBubbleSize val="0"/>
          <c:showLeaderLines val="0"/>
        </c:dLbls>
      </c:pie3DChart>
      <c:spPr>
        <a:noFill/>
        <a:ln w="25400">
          <a:noFill/>
        </a:ln>
        <a:effectLst/>
      </c:spPr>
    </c:plotArea>
    <c:plotVisOnly val="1"/>
    <c:dispBlanksAs val="gap"/>
    <c:showDLblsOverMax val="0"/>
  </c:chart>
  <c:spPr>
    <a:noFill/>
    <a:ln w="6350" cap="flat" cmpd="sng" algn="ctr">
      <a:noFill/>
      <a:prstDash val="solid"/>
      <a:miter lim="800000"/>
    </a:ln>
    <a:effectLst/>
  </c:spPr>
  <c:txPr>
    <a:bodyPr/>
    <a:lstStyle/>
    <a:p>
      <a:pPr>
        <a:defRPr sz="1200">
          <a:solidFill>
            <a:srgbClr val="002060"/>
          </a:solidFill>
          <a:latin typeface="Source Sans 3" panose="020B0303030403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Deutsche Exporte in Tsd. EUR </a:t>
            </a:r>
          </a:p>
          <a:p>
            <a:pPr>
              <a:defRPr/>
            </a:pPr>
            <a:r>
              <a:rPr lang="en-US"/>
              <a:t>von 2017 bis Juni 2026</a:t>
            </a:r>
          </a:p>
        </c:rich>
      </c:tx>
      <c:overlay val="0"/>
    </c:title>
    <c:autoTitleDeleted val="0"/>
    <c:plotArea>
      <c:layout>
        <c:manualLayout>
          <c:layoutTarget val="inner"/>
          <c:xMode val="edge"/>
          <c:yMode val="edge"/>
          <c:x val="0.16181017695368724"/>
          <c:y val="0.23124390209662588"/>
          <c:w val="0.80861993057319448"/>
          <c:h val="0.46081943537801734"/>
        </c:manualLayout>
      </c:layout>
      <c:lineChart>
        <c:grouping val="standard"/>
        <c:varyColors val="0"/>
        <c:ser>
          <c:idx val="0"/>
          <c:order val="0"/>
          <c:tx>
            <c:strRef>
              <c:f>Sheet1!$B$1</c:f>
              <c:strCache>
                <c:ptCount val="1"/>
                <c:pt idx="0">
                  <c:v>Ägypten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Sheet1!$B$2:$B$11</c:f>
              <c:numCache>
                <c:formatCode>#,##0</c:formatCode>
                <c:ptCount val="10"/>
                <c:pt idx="0">
                  <c:v>4359086</c:v>
                </c:pt>
                <c:pt idx="1">
                  <c:v>3286854</c:v>
                </c:pt>
                <c:pt idx="2">
                  <c:v>3614884</c:v>
                </c:pt>
                <c:pt idx="3">
                  <c:v>4021393</c:v>
                </c:pt>
                <c:pt idx="4">
                  <c:v>4146671</c:v>
                </c:pt>
                <c:pt idx="5">
                  <c:v>4217568</c:v>
                </c:pt>
                <c:pt idx="6">
                  <c:v>5346870</c:v>
                </c:pt>
                <c:pt idx="7">
                  <c:v>3920860</c:v>
                </c:pt>
                <c:pt idx="8">
                  <c:v>4377219</c:v>
                </c:pt>
                <c:pt idx="9">
                  <c:v>2311244</c:v>
                </c:pt>
              </c:numCache>
            </c:numRef>
          </c:val>
          <c:smooth val="0"/>
          <c:extLst>
            <c:ext xmlns:c16="http://schemas.microsoft.com/office/drawing/2014/chart" uri="{C3380CC4-5D6E-409C-BE32-E72D297353CC}">
              <c16:uniqueId val="{00000000-2FB5-4A7E-9A1D-12321F30BBBB}"/>
            </c:ext>
          </c:extLst>
        </c:ser>
        <c:ser>
          <c:idx val="1"/>
          <c:order val="1"/>
          <c:tx>
            <c:strRef>
              <c:f>Sheet1!$C$1</c:f>
              <c:strCache>
                <c:ptCount val="1"/>
                <c:pt idx="0">
                  <c:v>Algerien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Sheet1!$C$2:$C$11</c:f>
              <c:numCache>
                <c:formatCode>#,##0</c:formatCode>
                <c:ptCount val="10"/>
                <c:pt idx="0">
                  <c:v>3106639</c:v>
                </c:pt>
                <c:pt idx="1">
                  <c:v>2164027</c:v>
                </c:pt>
                <c:pt idx="2">
                  <c:v>2037279</c:v>
                </c:pt>
                <c:pt idx="3">
                  <c:v>1643470</c:v>
                </c:pt>
                <c:pt idx="4">
                  <c:v>1846233</c:v>
                </c:pt>
                <c:pt idx="5">
                  <c:v>1663551</c:v>
                </c:pt>
                <c:pt idx="6">
                  <c:v>2054480</c:v>
                </c:pt>
                <c:pt idx="7">
                  <c:v>2095475</c:v>
                </c:pt>
                <c:pt idx="8">
                  <c:v>2142169</c:v>
                </c:pt>
                <c:pt idx="9">
                  <c:v>1043145</c:v>
                </c:pt>
              </c:numCache>
            </c:numRef>
          </c:val>
          <c:smooth val="0"/>
          <c:extLst>
            <c:ext xmlns:c16="http://schemas.microsoft.com/office/drawing/2014/chart" uri="{C3380CC4-5D6E-409C-BE32-E72D297353CC}">
              <c16:uniqueId val="{00000001-2FB5-4A7E-9A1D-12321F30BBBB}"/>
            </c:ext>
          </c:extLst>
        </c:ser>
        <c:ser>
          <c:idx val="2"/>
          <c:order val="2"/>
          <c:tx>
            <c:strRef>
              <c:f>Sheet1!$D$1</c:f>
              <c:strCache>
                <c:ptCount val="1"/>
                <c:pt idx="0">
                  <c:v>Marokko</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Sheet1!$D$2:$D$11</c:f>
              <c:numCache>
                <c:formatCode>#,##0</c:formatCode>
                <c:ptCount val="10"/>
                <c:pt idx="0">
                  <c:v>2054762</c:v>
                </c:pt>
                <c:pt idx="1">
                  <c:v>2032388</c:v>
                </c:pt>
                <c:pt idx="2">
                  <c:v>2195251</c:v>
                </c:pt>
                <c:pt idx="3">
                  <c:v>1902584</c:v>
                </c:pt>
                <c:pt idx="4">
                  <c:v>2179627</c:v>
                </c:pt>
                <c:pt idx="5">
                  <c:v>2834269</c:v>
                </c:pt>
                <c:pt idx="6">
                  <c:v>3233784</c:v>
                </c:pt>
                <c:pt idx="7">
                  <c:v>3491269</c:v>
                </c:pt>
                <c:pt idx="8">
                  <c:v>3900514</c:v>
                </c:pt>
                <c:pt idx="9">
                  <c:v>1909902</c:v>
                </c:pt>
              </c:numCache>
            </c:numRef>
          </c:val>
          <c:smooth val="0"/>
          <c:extLst>
            <c:ext xmlns:c16="http://schemas.microsoft.com/office/drawing/2014/chart" uri="{C3380CC4-5D6E-409C-BE32-E72D297353CC}">
              <c16:uniqueId val="{00000002-2FB5-4A7E-9A1D-12321F30BBBB}"/>
            </c:ext>
          </c:extLst>
        </c:ser>
        <c:ser>
          <c:idx val="3"/>
          <c:order val="3"/>
          <c:tx>
            <c:strRef>
              <c:f>Sheet1!$E$1</c:f>
              <c:strCache>
                <c:ptCount val="1"/>
                <c:pt idx="0">
                  <c:v>Tunesien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Sheet1!$E$2:$E$11</c:f>
              <c:numCache>
                <c:formatCode>#,##0</c:formatCode>
                <c:ptCount val="10"/>
                <c:pt idx="0">
                  <c:v>1582652</c:v>
                </c:pt>
                <c:pt idx="1">
                  <c:v>1493064</c:v>
                </c:pt>
                <c:pt idx="2">
                  <c:v>1452265</c:v>
                </c:pt>
                <c:pt idx="3">
                  <c:v>1237643</c:v>
                </c:pt>
                <c:pt idx="4">
                  <c:v>1402171</c:v>
                </c:pt>
                <c:pt idx="5">
                  <c:v>1739633</c:v>
                </c:pt>
                <c:pt idx="6">
                  <c:v>1831109</c:v>
                </c:pt>
                <c:pt idx="7">
                  <c:v>1932747</c:v>
                </c:pt>
                <c:pt idx="8">
                  <c:v>2135478</c:v>
                </c:pt>
                <c:pt idx="9">
                  <c:v>1200157</c:v>
                </c:pt>
              </c:numCache>
            </c:numRef>
          </c:val>
          <c:smooth val="0"/>
          <c:extLst>
            <c:ext xmlns:c16="http://schemas.microsoft.com/office/drawing/2014/chart" uri="{C3380CC4-5D6E-409C-BE32-E72D297353CC}">
              <c16:uniqueId val="{00000003-2FB5-4A7E-9A1D-12321F30BBBB}"/>
            </c:ext>
          </c:extLst>
        </c:ser>
        <c:dLbls>
          <c:showLegendKey val="0"/>
          <c:showVal val="0"/>
          <c:showCatName val="0"/>
          <c:showSerName val="0"/>
          <c:showPercent val="0"/>
          <c:showBubbleSize val="0"/>
        </c:dLbls>
        <c:smooth val="0"/>
        <c:axId val="129070208"/>
        <c:axId val="129071744"/>
      </c:lineChart>
      <c:catAx>
        <c:axId val="129070208"/>
        <c:scaling>
          <c:orientation val="minMax"/>
        </c:scaling>
        <c:delete val="0"/>
        <c:axPos val="b"/>
        <c:numFmt formatCode="General" sourceLinked="1"/>
        <c:majorTickMark val="none"/>
        <c:minorTickMark val="none"/>
        <c:tickLblPos val="nextTo"/>
        <c:crossAx val="129071744"/>
        <c:crosses val="autoZero"/>
        <c:auto val="1"/>
        <c:lblAlgn val="ctr"/>
        <c:lblOffset val="100"/>
        <c:noMultiLvlLbl val="0"/>
      </c:catAx>
      <c:valAx>
        <c:axId val="129071744"/>
        <c:scaling>
          <c:orientation val="minMax"/>
        </c:scaling>
        <c:delete val="0"/>
        <c:axPos val="l"/>
        <c:majorGridlines/>
        <c:numFmt formatCode="#,##0" sourceLinked="1"/>
        <c:majorTickMark val="none"/>
        <c:minorTickMark val="none"/>
        <c:tickLblPos val="nextTo"/>
        <c:spPr>
          <a:ln w="6350">
            <a:noFill/>
          </a:ln>
        </c:spPr>
        <c:crossAx val="129070208"/>
        <c:crosses val="autoZero"/>
        <c:crossBetween val="between"/>
      </c:valAx>
    </c:plotArea>
    <c:legend>
      <c:legendPos val="b"/>
      <c:layout>
        <c:manualLayout>
          <c:xMode val="edge"/>
          <c:yMode val="edge"/>
          <c:x val="4.8954333912312152E-3"/>
          <c:y val="0.85233641825826334"/>
          <c:w val="0.83156828931193782"/>
          <c:h val="0.11423478770522297"/>
        </c:manualLayout>
      </c:layout>
      <c:overlay val="0"/>
    </c:legend>
    <c:plotVisOnly val="1"/>
    <c:dispBlanksAs val="gap"/>
    <c:showDLblsOverMax val="0"/>
  </c:chart>
  <c:txPr>
    <a:bodyPr/>
    <a:lstStyle/>
    <a:p>
      <a:pPr>
        <a:defRPr sz="1100">
          <a:latin typeface="Source Sans 3" panose="020B0303030403020204" pitchFamily="34" charset="0"/>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Deutsche Importe in Tsd. EUR </a:t>
            </a:r>
          </a:p>
          <a:p>
            <a:pPr>
              <a:defRPr/>
            </a:pPr>
            <a:r>
              <a:rPr lang="en-US"/>
              <a:t>von 2017 bis Juni 2026</a:t>
            </a:r>
          </a:p>
        </c:rich>
      </c:tx>
      <c:layout>
        <c:manualLayout>
          <c:xMode val="edge"/>
          <c:yMode val="edge"/>
          <c:x val="0.27227091097170114"/>
          <c:y val="6.0578067400652365E-2"/>
        </c:manualLayout>
      </c:layout>
      <c:overlay val="0"/>
    </c:title>
    <c:autoTitleDeleted val="0"/>
    <c:plotArea>
      <c:layout>
        <c:manualLayout>
          <c:layoutTarget val="inner"/>
          <c:xMode val="edge"/>
          <c:yMode val="edge"/>
          <c:x val="0.12616679483116061"/>
          <c:y val="0.28692000237021653"/>
          <c:w val="0.80710177008614181"/>
          <c:h val="0.44371407152186892"/>
        </c:manualLayout>
      </c:layout>
      <c:lineChart>
        <c:grouping val="standard"/>
        <c:varyColors val="0"/>
        <c:ser>
          <c:idx val="0"/>
          <c:order val="0"/>
          <c:tx>
            <c:strRef>
              <c:f>Sheet1!$B$1</c:f>
              <c:strCache>
                <c:ptCount val="1"/>
                <c:pt idx="0">
                  <c:v>Ägypten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Sheet1!$B$2:$B$11</c:f>
              <c:numCache>
                <c:formatCode>#,##0</c:formatCode>
                <c:ptCount val="10"/>
                <c:pt idx="0">
                  <c:v>1366383</c:v>
                </c:pt>
                <c:pt idx="1">
                  <c:v>1304038</c:v>
                </c:pt>
                <c:pt idx="2">
                  <c:v>1472216</c:v>
                </c:pt>
                <c:pt idx="3">
                  <c:v>1051105</c:v>
                </c:pt>
                <c:pt idx="4">
                  <c:v>1021111</c:v>
                </c:pt>
                <c:pt idx="5">
                  <c:v>1299060</c:v>
                </c:pt>
                <c:pt idx="6">
                  <c:v>1489508</c:v>
                </c:pt>
                <c:pt idx="7">
                  <c:v>1547207</c:v>
                </c:pt>
                <c:pt idx="8">
                  <c:v>1648194</c:v>
                </c:pt>
                <c:pt idx="9">
                  <c:v>963807</c:v>
                </c:pt>
              </c:numCache>
            </c:numRef>
          </c:val>
          <c:smooth val="0"/>
          <c:extLst>
            <c:ext xmlns:c16="http://schemas.microsoft.com/office/drawing/2014/chart" uri="{C3380CC4-5D6E-409C-BE32-E72D297353CC}">
              <c16:uniqueId val="{00000000-6935-4B11-BE42-790F79BF9F36}"/>
            </c:ext>
          </c:extLst>
        </c:ser>
        <c:ser>
          <c:idx val="1"/>
          <c:order val="1"/>
          <c:tx>
            <c:strRef>
              <c:f>Sheet1!$C$1</c:f>
              <c:strCache>
                <c:ptCount val="1"/>
                <c:pt idx="0">
                  <c:v>Algerien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Sheet1!$C$2:$C$11</c:f>
              <c:numCache>
                <c:formatCode>#,##0</c:formatCode>
                <c:ptCount val="10"/>
                <c:pt idx="0">
                  <c:v>1168532</c:v>
                </c:pt>
                <c:pt idx="1">
                  <c:v>646111</c:v>
                </c:pt>
                <c:pt idx="2">
                  <c:v>663442</c:v>
                </c:pt>
                <c:pt idx="3">
                  <c:v>626487</c:v>
                </c:pt>
                <c:pt idx="4">
                  <c:v>774139</c:v>
                </c:pt>
                <c:pt idx="5">
                  <c:v>1970489</c:v>
                </c:pt>
                <c:pt idx="6">
                  <c:v>1499620</c:v>
                </c:pt>
                <c:pt idx="7">
                  <c:v>1217136</c:v>
                </c:pt>
                <c:pt idx="8">
                  <c:v>1354333</c:v>
                </c:pt>
                <c:pt idx="9">
                  <c:v>501016</c:v>
                </c:pt>
              </c:numCache>
            </c:numRef>
          </c:val>
          <c:smooth val="0"/>
          <c:extLst>
            <c:ext xmlns:c16="http://schemas.microsoft.com/office/drawing/2014/chart" uri="{C3380CC4-5D6E-409C-BE32-E72D297353CC}">
              <c16:uniqueId val="{00000001-6935-4B11-BE42-790F79BF9F36}"/>
            </c:ext>
          </c:extLst>
        </c:ser>
        <c:ser>
          <c:idx val="2"/>
          <c:order val="2"/>
          <c:tx>
            <c:strRef>
              <c:f>Sheet1!$D$1</c:f>
              <c:strCache>
                <c:ptCount val="1"/>
                <c:pt idx="0">
                  <c:v>Marokko</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Sheet1!$D$2:$D$11</c:f>
              <c:numCache>
                <c:formatCode>#,##0</c:formatCode>
                <c:ptCount val="10"/>
                <c:pt idx="0">
                  <c:v>1107632</c:v>
                </c:pt>
                <c:pt idx="1">
                  <c:v>1236862</c:v>
                </c:pt>
                <c:pt idx="2">
                  <c:v>1424929</c:v>
                </c:pt>
                <c:pt idx="3">
                  <c:v>1371293</c:v>
                </c:pt>
                <c:pt idx="4">
                  <c:v>1563525</c:v>
                </c:pt>
                <c:pt idx="5">
                  <c:v>2071323</c:v>
                </c:pt>
                <c:pt idx="6">
                  <c:v>2763776</c:v>
                </c:pt>
                <c:pt idx="7">
                  <c:v>3226334</c:v>
                </c:pt>
                <c:pt idx="8">
                  <c:v>3456679</c:v>
                </c:pt>
                <c:pt idx="9">
                  <c:v>1899113</c:v>
                </c:pt>
              </c:numCache>
            </c:numRef>
          </c:val>
          <c:smooth val="0"/>
          <c:extLst>
            <c:ext xmlns:c16="http://schemas.microsoft.com/office/drawing/2014/chart" uri="{C3380CC4-5D6E-409C-BE32-E72D297353CC}">
              <c16:uniqueId val="{00000002-6935-4B11-BE42-790F79BF9F36}"/>
            </c:ext>
          </c:extLst>
        </c:ser>
        <c:ser>
          <c:idx val="3"/>
          <c:order val="3"/>
          <c:tx>
            <c:strRef>
              <c:f>Sheet1!$E$1</c:f>
              <c:strCache>
                <c:ptCount val="1"/>
                <c:pt idx="0">
                  <c:v>Tunesien</c:v>
                </c:pt>
              </c:strCache>
            </c:strRef>
          </c:tx>
          <c:marker>
            <c:symbol val="none"/>
          </c:marker>
          <c:cat>
            <c:strRef>
              <c:f>Sheet1!$A$2:$A$11</c:f>
              <c:strCache>
                <c:ptCount val="10"/>
                <c:pt idx="0">
                  <c:v>2017</c:v>
                </c:pt>
                <c:pt idx="1">
                  <c:v>2018</c:v>
                </c:pt>
                <c:pt idx="2">
                  <c:v>2019</c:v>
                </c:pt>
                <c:pt idx="3">
                  <c:v>2020</c:v>
                </c:pt>
                <c:pt idx="4">
                  <c:v>2021</c:v>
                </c:pt>
                <c:pt idx="5">
                  <c:v>2022</c:v>
                </c:pt>
                <c:pt idx="6">
                  <c:v>2023</c:v>
                </c:pt>
                <c:pt idx="7">
                  <c:v>2024</c:v>
                </c:pt>
                <c:pt idx="8">
                  <c:v>2025</c:v>
                </c:pt>
                <c:pt idx="9">
                  <c:v>Juni 2026</c:v>
                </c:pt>
              </c:strCache>
            </c:strRef>
          </c:cat>
          <c:val>
            <c:numRef>
              <c:f>Sheet1!$E$2:$E$11</c:f>
              <c:numCache>
                <c:formatCode>#,##0</c:formatCode>
                <c:ptCount val="10"/>
                <c:pt idx="0">
                  <c:v>1769400</c:v>
                </c:pt>
                <c:pt idx="1">
                  <c:v>1779159</c:v>
                </c:pt>
                <c:pt idx="2">
                  <c:v>1891254</c:v>
                </c:pt>
                <c:pt idx="3">
                  <c:v>1718267</c:v>
                </c:pt>
                <c:pt idx="4">
                  <c:v>2000101</c:v>
                </c:pt>
                <c:pt idx="5">
                  <c:v>2620689</c:v>
                </c:pt>
                <c:pt idx="6">
                  <c:v>2828697</c:v>
                </c:pt>
                <c:pt idx="7">
                  <c:v>2844149</c:v>
                </c:pt>
                <c:pt idx="8">
                  <c:v>3264241</c:v>
                </c:pt>
                <c:pt idx="9">
                  <c:v>1770179</c:v>
                </c:pt>
              </c:numCache>
            </c:numRef>
          </c:val>
          <c:smooth val="0"/>
          <c:extLst>
            <c:ext xmlns:c16="http://schemas.microsoft.com/office/drawing/2014/chart" uri="{C3380CC4-5D6E-409C-BE32-E72D297353CC}">
              <c16:uniqueId val="{00000003-6935-4B11-BE42-790F79BF9F36}"/>
            </c:ext>
          </c:extLst>
        </c:ser>
        <c:dLbls>
          <c:showLegendKey val="0"/>
          <c:showVal val="0"/>
          <c:showCatName val="0"/>
          <c:showSerName val="0"/>
          <c:showPercent val="0"/>
          <c:showBubbleSize val="0"/>
        </c:dLbls>
        <c:smooth val="0"/>
        <c:axId val="129292928"/>
        <c:axId val="129294720"/>
      </c:lineChart>
      <c:catAx>
        <c:axId val="129292928"/>
        <c:scaling>
          <c:orientation val="minMax"/>
        </c:scaling>
        <c:delete val="0"/>
        <c:axPos val="b"/>
        <c:numFmt formatCode="General" sourceLinked="1"/>
        <c:majorTickMark val="none"/>
        <c:minorTickMark val="none"/>
        <c:tickLblPos val="nextTo"/>
        <c:crossAx val="129294720"/>
        <c:crosses val="autoZero"/>
        <c:auto val="1"/>
        <c:lblAlgn val="ctr"/>
        <c:lblOffset val="100"/>
        <c:noMultiLvlLbl val="0"/>
      </c:catAx>
      <c:valAx>
        <c:axId val="129294720"/>
        <c:scaling>
          <c:orientation val="minMax"/>
        </c:scaling>
        <c:delete val="0"/>
        <c:axPos val="l"/>
        <c:majorGridlines/>
        <c:numFmt formatCode="#,##0" sourceLinked="1"/>
        <c:majorTickMark val="none"/>
        <c:minorTickMark val="none"/>
        <c:tickLblPos val="nextTo"/>
        <c:spPr>
          <a:ln w="6350">
            <a:noFill/>
          </a:ln>
        </c:spPr>
        <c:crossAx val="129292928"/>
        <c:crosses val="autoZero"/>
        <c:crossBetween val="between"/>
      </c:valAx>
    </c:plotArea>
    <c:legend>
      <c:legendPos val="b"/>
      <c:layout>
        <c:manualLayout>
          <c:xMode val="edge"/>
          <c:yMode val="edge"/>
          <c:x val="2.0297859816214157E-5"/>
          <c:y val="0.87518334405241827"/>
          <c:w val="0.80469405353128087"/>
          <c:h val="0.10678928805774278"/>
        </c:manualLayout>
      </c:layout>
      <c:overlay val="0"/>
    </c:legend>
    <c:plotVisOnly val="1"/>
    <c:dispBlanksAs val="gap"/>
    <c:showDLblsOverMax val="0"/>
  </c:chart>
  <c:txPr>
    <a:bodyPr/>
    <a:lstStyle/>
    <a:p>
      <a:pPr>
        <a:defRPr sz="1200">
          <a:latin typeface="Source Sans 3" panose="020B0303030403020204" pitchFamily="34" charset="0"/>
        </a:defRPr>
      </a:pPr>
      <a:endParaRPr lang="en-US"/>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e-DE"/>
              <a:t>Deutsche Exporte nach Ägypten</a:t>
            </a:r>
          </a:p>
          <a:p>
            <a:pPr>
              <a:defRPr/>
            </a:pPr>
            <a:r>
              <a:rPr lang="de-DE"/>
              <a:t> in Mrd. EUR bis Juni 2026</a:t>
            </a:r>
          </a:p>
        </c:rich>
      </c:tx>
      <c:layout>
        <c:manualLayout>
          <c:xMode val="edge"/>
          <c:yMode val="edge"/>
          <c:x val="0.27251268390638006"/>
          <c:y val="6.5006082659438982E-2"/>
        </c:manualLayout>
      </c:layout>
      <c:overlay val="0"/>
    </c:title>
    <c:autoTitleDeleted val="0"/>
    <c:view3D>
      <c:rotX val="15"/>
      <c:rotY val="20"/>
      <c:rAngAx val="0"/>
    </c:view3D>
    <c:floor>
      <c:thickness val="0"/>
    </c:floor>
    <c:sideWall>
      <c:thickness val="0"/>
    </c:sideWall>
    <c:backWall>
      <c:thickness val="0"/>
    </c:backWall>
    <c:plotArea>
      <c:layout>
        <c:manualLayout>
          <c:layoutTarget val="inner"/>
          <c:xMode val="edge"/>
          <c:yMode val="edge"/>
          <c:x val="0.15771051621672771"/>
          <c:y val="0.17980303225491198"/>
          <c:w val="0.82731823137492433"/>
          <c:h val="0.50018582958766156"/>
        </c:manualLayout>
      </c:layout>
      <c:bar3DChart>
        <c:barDir val="col"/>
        <c:grouping val="clustered"/>
        <c:varyColors val="0"/>
        <c:ser>
          <c:idx val="0"/>
          <c:order val="0"/>
          <c:tx>
            <c:strRef>
              <c:f>Sheet1!$B$1</c:f>
              <c:strCache>
                <c:ptCount val="1"/>
                <c:pt idx="0">
                  <c:v>Deutsche Exporte nach Ägypten in Tsd. EUR</c:v>
                </c:pt>
              </c:strCache>
            </c:strRef>
          </c:tx>
          <c:invertIfNegative val="0"/>
          <c:cat>
            <c:strRef>
              <c:f>Sheet1!$A$3:$A$11</c:f>
              <c:strCache>
                <c:ptCount val="9"/>
                <c:pt idx="0">
                  <c:v>2018</c:v>
                </c:pt>
                <c:pt idx="1">
                  <c:v>2019</c:v>
                </c:pt>
                <c:pt idx="2">
                  <c:v>2020</c:v>
                </c:pt>
                <c:pt idx="3">
                  <c:v>2021</c:v>
                </c:pt>
                <c:pt idx="4">
                  <c:v>2022</c:v>
                </c:pt>
                <c:pt idx="5">
                  <c:v>2023</c:v>
                </c:pt>
                <c:pt idx="6">
                  <c:v>2024</c:v>
                </c:pt>
                <c:pt idx="7">
                  <c:v>2025</c:v>
                </c:pt>
                <c:pt idx="8">
                  <c:v>Juni 2026</c:v>
                </c:pt>
              </c:strCache>
            </c:strRef>
          </c:cat>
          <c:val>
            <c:numRef>
              <c:f>Sheet1!$B$3:$B$11</c:f>
              <c:numCache>
                <c:formatCode>#,##0</c:formatCode>
                <c:ptCount val="9"/>
                <c:pt idx="0">
                  <c:v>3.3</c:v>
                </c:pt>
                <c:pt idx="1">
                  <c:v>3.6</c:v>
                </c:pt>
                <c:pt idx="2">
                  <c:v>4.0199999999999996</c:v>
                </c:pt>
                <c:pt idx="3">
                  <c:v>4.0999999999999996</c:v>
                </c:pt>
                <c:pt idx="4">
                  <c:v>4.2</c:v>
                </c:pt>
                <c:pt idx="5">
                  <c:v>5.4</c:v>
                </c:pt>
                <c:pt idx="6">
                  <c:v>3.9</c:v>
                </c:pt>
                <c:pt idx="7">
                  <c:v>4.4000000000000004</c:v>
                </c:pt>
                <c:pt idx="8">
                  <c:v>2.2999999999999998</c:v>
                </c:pt>
              </c:numCache>
            </c:numRef>
          </c:val>
          <c:extLst>
            <c:ext xmlns:c16="http://schemas.microsoft.com/office/drawing/2014/chart" uri="{C3380CC4-5D6E-409C-BE32-E72D297353CC}">
              <c16:uniqueId val="{00000000-6355-4B15-89AE-86AB4BF4D556}"/>
            </c:ext>
          </c:extLst>
        </c:ser>
        <c:dLbls>
          <c:showLegendKey val="0"/>
          <c:showVal val="0"/>
          <c:showCatName val="0"/>
          <c:showSerName val="0"/>
          <c:showPercent val="0"/>
          <c:showBubbleSize val="0"/>
        </c:dLbls>
        <c:gapWidth val="150"/>
        <c:shape val="box"/>
        <c:axId val="128677760"/>
        <c:axId val="128679296"/>
        <c:axId val="0"/>
      </c:bar3DChart>
      <c:catAx>
        <c:axId val="128677760"/>
        <c:scaling>
          <c:orientation val="minMax"/>
        </c:scaling>
        <c:delete val="0"/>
        <c:axPos val="b"/>
        <c:numFmt formatCode="General" sourceLinked="1"/>
        <c:majorTickMark val="out"/>
        <c:minorTickMark val="none"/>
        <c:tickLblPos val="nextTo"/>
        <c:crossAx val="128679296"/>
        <c:crosses val="autoZero"/>
        <c:auto val="1"/>
        <c:lblAlgn val="ctr"/>
        <c:lblOffset val="100"/>
        <c:noMultiLvlLbl val="0"/>
      </c:catAx>
      <c:valAx>
        <c:axId val="128679296"/>
        <c:scaling>
          <c:orientation val="minMax"/>
        </c:scaling>
        <c:delete val="0"/>
        <c:axPos val="l"/>
        <c:majorGridlines/>
        <c:numFmt formatCode="#,##0" sourceLinked="1"/>
        <c:majorTickMark val="out"/>
        <c:minorTickMark val="none"/>
        <c:tickLblPos val="nextTo"/>
        <c:crossAx val="128677760"/>
        <c:crosses val="autoZero"/>
        <c:crossBetween val="between"/>
      </c:valAx>
    </c:plotArea>
    <c:plotVisOnly val="1"/>
    <c:dispBlanksAs val="gap"/>
    <c:showDLblsOverMax val="0"/>
  </c:chart>
  <c:txPr>
    <a:bodyPr/>
    <a:lstStyle/>
    <a:p>
      <a:pPr>
        <a:defRPr sz="1100">
          <a:solidFill>
            <a:srgbClr val="002060"/>
          </a:solidFill>
          <a:latin typeface="Source Sans 3" panose="020B0303030403020204" pitchFamily="34" charset="0"/>
        </a:defRPr>
      </a:pPr>
      <a:endParaRPr lang="en-US"/>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floor>
    <c:sideWall>
      <c:thickness val="0"/>
    </c:sideWall>
    <c:backWall>
      <c:thickness val="0"/>
    </c:backWall>
    <c:plotArea>
      <c:layout>
        <c:manualLayout>
          <c:layoutTarget val="inner"/>
          <c:xMode val="edge"/>
          <c:yMode val="edge"/>
          <c:x val="0.14449497918178028"/>
          <c:y val="0.1247203199089912"/>
          <c:w val="0.85457544374164951"/>
          <c:h val="0.52805736957855398"/>
        </c:manualLayout>
      </c:layout>
      <c:bar3DChart>
        <c:barDir val="col"/>
        <c:grouping val="clustered"/>
        <c:varyColors val="0"/>
        <c:ser>
          <c:idx val="0"/>
          <c:order val="0"/>
          <c:tx>
            <c:strRef>
              <c:f>Sheet1!$B$1</c:f>
              <c:strCache>
                <c:ptCount val="1"/>
                <c:pt idx="0">
                  <c:v>Deutsche Importe aus Ägypten in Tsd. EUR</c:v>
                </c:pt>
              </c:strCache>
            </c:strRef>
          </c:tx>
          <c:invertIfNegative val="0"/>
          <c:cat>
            <c:strRef>
              <c:f>Sheet1!$A$3:$A$11</c:f>
              <c:strCache>
                <c:ptCount val="9"/>
                <c:pt idx="0">
                  <c:v>2018</c:v>
                </c:pt>
                <c:pt idx="1">
                  <c:v>2019</c:v>
                </c:pt>
                <c:pt idx="2">
                  <c:v>2020</c:v>
                </c:pt>
                <c:pt idx="3">
                  <c:v>2021</c:v>
                </c:pt>
                <c:pt idx="4">
                  <c:v>2022</c:v>
                </c:pt>
                <c:pt idx="5">
                  <c:v>2023</c:v>
                </c:pt>
                <c:pt idx="6">
                  <c:v>2024</c:v>
                </c:pt>
                <c:pt idx="7">
                  <c:v>2025</c:v>
                </c:pt>
                <c:pt idx="8">
                  <c:v>Juni 2026</c:v>
                </c:pt>
              </c:strCache>
            </c:strRef>
          </c:cat>
          <c:val>
            <c:numRef>
              <c:f>Sheet1!$B$3:$B$11</c:f>
              <c:numCache>
                <c:formatCode>#,##0</c:formatCode>
                <c:ptCount val="9"/>
                <c:pt idx="0">
                  <c:v>1.3</c:v>
                </c:pt>
                <c:pt idx="1">
                  <c:v>1.5</c:v>
                </c:pt>
                <c:pt idx="2">
                  <c:v>1.05</c:v>
                </c:pt>
                <c:pt idx="3">
                  <c:v>1.02</c:v>
                </c:pt>
                <c:pt idx="4">
                  <c:v>1.3</c:v>
                </c:pt>
                <c:pt idx="5">
                  <c:v>1.5</c:v>
                </c:pt>
                <c:pt idx="6">
                  <c:v>1.5</c:v>
                </c:pt>
                <c:pt idx="7">
                  <c:v>1.6</c:v>
                </c:pt>
                <c:pt idx="8">
                  <c:v>0.96</c:v>
                </c:pt>
              </c:numCache>
            </c:numRef>
          </c:val>
          <c:extLst>
            <c:ext xmlns:c16="http://schemas.microsoft.com/office/drawing/2014/chart" uri="{C3380CC4-5D6E-409C-BE32-E72D297353CC}">
              <c16:uniqueId val="{00000000-1F82-4718-8D40-5118D487F39D}"/>
            </c:ext>
          </c:extLst>
        </c:ser>
        <c:dLbls>
          <c:showLegendKey val="0"/>
          <c:showVal val="0"/>
          <c:showCatName val="0"/>
          <c:showSerName val="0"/>
          <c:showPercent val="0"/>
          <c:showBubbleSize val="0"/>
        </c:dLbls>
        <c:gapWidth val="150"/>
        <c:shape val="box"/>
        <c:axId val="129159168"/>
        <c:axId val="129160704"/>
        <c:axId val="0"/>
      </c:bar3DChart>
      <c:catAx>
        <c:axId val="129159168"/>
        <c:scaling>
          <c:orientation val="minMax"/>
        </c:scaling>
        <c:delete val="0"/>
        <c:axPos val="b"/>
        <c:numFmt formatCode="General" sourceLinked="1"/>
        <c:majorTickMark val="out"/>
        <c:minorTickMark val="none"/>
        <c:tickLblPos val="nextTo"/>
        <c:crossAx val="129160704"/>
        <c:crosses val="autoZero"/>
        <c:auto val="1"/>
        <c:lblAlgn val="ctr"/>
        <c:lblOffset val="100"/>
        <c:noMultiLvlLbl val="0"/>
      </c:catAx>
      <c:valAx>
        <c:axId val="129160704"/>
        <c:scaling>
          <c:orientation val="minMax"/>
        </c:scaling>
        <c:delete val="0"/>
        <c:axPos val="l"/>
        <c:majorGridlines/>
        <c:numFmt formatCode="#,##0" sourceLinked="1"/>
        <c:majorTickMark val="out"/>
        <c:minorTickMark val="none"/>
        <c:tickLblPos val="nextTo"/>
        <c:crossAx val="129159168"/>
        <c:crosses val="autoZero"/>
        <c:crossBetween val="between"/>
      </c:valAx>
    </c:plotArea>
    <c:plotVisOnly val="1"/>
    <c:dispBlanksAs val="gap"/>
    <c:showDLblsOverMax val="0"/>
  </c:chart>
  <c:txPr>
    <a:bodyPr/>
    <a:lstStyle/>
    <a:p>
      <a:pPr>
        <a:defRPr sz="1400">
          <a:latin typeface="Source Sans 3" panose="020B0303030403020204" pitchFamily="34" charset="0"/>
        </a:defRPr>
      </a:pPr>
      <a:endParaRPr lang="en-US"/>
    </a:p>
  </c:txPr>
  <c:externalData r:id="rId2">
    <c:autoUpdate val="0"/>
  </c:externalData>
  <c:userShapes r:id="rId3"/>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de-DE" sz="1600" b="1" i="0" u="none" strike="noStrike" kern="1200" cap="none" spc="20" baseline="0">
                <a:solidFill>
                  <a:srgbClr val="002060"/>
                </a:solidFill>
                <a:latin typeface="Source Sans 3" panose="020B0303030403020204" pitchFamily="34" charset="0"/>
                <a:ea typeface="+mn-ea"/>
                <a:cs typeface="+mn-cs"/>
              </a:defRPr>
            </a:pPr>
            <a:r>
              <a:rPr lang="de-DE" sz="1600" b="1" i="0" u="none" strike="noStrike" kern="1200" baseline="0" dirty="0">
                <a:solidFill>
                  <a:srgbClr val="002060"/>
                </a:solidFill>
                <a:latin typeface="Source Sans 3" panose="020B0303030403020204" pitchFamily="34" charset="0"/>
                <a:ea typeface="+mn-ea"/>
                <a:cs typeface="+mn-cs"/>
              </a:rPr>
              <a:t>Deutsche Exporte nach Ägypten in 2025</a:t>
            </a:r>
          </a:p>
          <a:p>
            <a:pPr algn="ctr" rtl="0">
              <a:defRPr lang="de-DE" sz="1600" b="1">
                <a:solidFill>
                  <a:srgbClr val="002060"/>
                </a:solidFill>
                <a:latin typeface="Source Sans 3" panose="020B0303030403020204" pitchFamily="34" charset="0"/>
              </a:defRPr>
            </a:pPr>
            <a:r>
              <a:rPr lang="de-DE" sz="1600" b="1" i="0" u="none" strike="noStrike" kern="1200" baseline="0" dirty="0">
                <a:solidFill>
                  <a:srgbClr val="002060"/>
                </a:solidFill>
                <a:latin typeface="Source Sans 3" panose="020B0303030403020204" pitchFamily="34" charset="0"/>
                <a:ea typeface="+mn-ea"/>
                <a:cs typeface="+mn-cs"/>
              </a:rPr>
              <a:t> </a:t>
            </a:r>
          </a:p>
        </c:rich>
      </c:tx>
      <c:layout>
        <c:manualLayout>
          <c:xMode val="edge"/>
          <c:yMode val="edge"/>
          <c:x val="0.20212251546076909"/>
          <c:y val="1.6500244348387903E-2"/>
        </c:manualLayout>
      </c:layout>
      <c:overlay val="0"/>
      <c:spPr>
        <a:noFill/>
        <a:ln>
          <a:noFill/>
        </a:ln>
        <a:effectLst/>
      </c:spPr>
      <c:txPr>
        <a:bodyPr rot="0" spcFirstLastPara="1" vertOverflow="ellipsis" vert="horz" wrap="square" anchor="ctr" anchorCtr="1"/>
        <a:lstStyle/>
        <a:p>
          <a:pPr algn="ctr" rtl="0">
            <a:defRPr lang="de-DE" sz="1600" b="1" i="0" u="none" strike="noStrike" kern="1200" cap="none" spc="20" baseline="0">
              <a:solidFill>
                <a:srgbClr val="002060"/>
              </a:solidFill>
              <a:latin typeface="Source Sans 3" panose="020B0303030403020204" pitchFamily="34" charset="0"/>
              <a:ea typeface="+mn-ea"/>
              <a:cs typeface="+mn-cs"/>
            </a:defRPr>
          </a:pPr>
          <a:endParaRPr lang="en-US"/>
        </a:p>
      </c:txPr>
    </c:title>
    <c:autoTitleDeleted val="0"/>
    <c:plotArea>
      <c:layout>
        <c:manualLayout>
          <c:layoutTarget val="inner"/>
          <c:xMode val="edge"/>
          <c:yMode val="edge"/>
          <c:x val="0.29081113104501816"/>
          <c:y val="7.1550738993789498E-2"/>
          <c:w val="0.47974741531248366"/>
          <c:h val="0.55280699966721114"/>
        </c:manualLayout>
      </c:layout>
      <c:pieChart>
        <c:varyColors val="1"/>
        <c:ser>
          <c:idx val="0"/>
          <c:order val="0"/>
          <c:tx>
            <c:strRef>
              <c:f>Sheet1!$B$1</c:f>
              <c:strCache>
                <c:ptCount val="1"/>
                <c:pt idx="0">
                  <c:v>Sales</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EC2E-485B-809A-566889C0FA40}"/>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EC2E-485B-809A-566889C0FA40}"/>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EC2E-485B-809A-566889C0FA40}"/>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EC2E-485B-809A-566889C0FA40}"/>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EC2E-485B-809A-566889C0FA40}"/>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EC2E-485B-809A-566889C0FA40}"/>
              </c:ext>
            </c:extLst>
          </c:dPt>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rgbClr val="002060"/>
                    </a:solidFill>
                    <a:latin typeface="Source Sans 3" panose="020B0303030403020204" pitchFamily="34" charset="0"/>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Maschinen, Apparate u.Geräte für verschied. Zwecke</c:v>
                </c:pt>
                <c:pt idx="1">
                  <c:v>Kraftfahrzeuge, Landfahrzeuge</c:v>
                </c:pt>
                <c:pt idx="2">
                  <c:v>Elektronische Erzeugnisse</c:v>
                </c:pt>
                <c:pt idx="3">
                  <c:v>Pharmazeutische Erzeugnisse</c:v>
                </c:pt>
                <c:pt idx="4">
                  <c:v>Optische, photografische usw. Erzeugnisse</c:v>
                </c:pt>
                <c:pt idx="5">
                  <c:v>Sonstiges</c:v>
                </c:pt>
              </c:strCache>
            </c:strRef>
          </c:cat>
          <c:val>
            <c:numRef>
              <c:f>Sheet1!$B$2:$B$7</c:f>
              <c:numCache>
                <c:formatCode>0.0%</c:formatCode>
                <c:ptCount val="6"/>
                <c:pt idx="0">
                  <c:v>0.34960000000000002</c:v>
                </c:pt>
                <c:pt idx="1">
                  <c:v>0.26900000000000002</c:v>
                </c:pt>
                <c:pt idx="2">
                  <c:v>0.12670000000000001</c:v>
                </c:pt>
                <c:pt idx="3">
                  <c:v>7.6100000000000001E-2</c:v>
                </c:pt>
                <c:pt idx="4">
                  <c:v>6.5000000000000002E-2</c:v>
                </c:pt>
                <c:pt idx="5">
                  <c:v>0.11359999999999992</c:v>
                </c:pt>
              </c:numCache>
            </c:numRef>
          </c:val>
          <c:extLst>
            <c:ext xmlns:c16="http://schemas.microsoft.com/office/drawing/2014/chart" uri="{C3380CC4-5D6E-409C-BE32-E72D297353CC}">
              <c16:uniqueId val="{00000016-EC2E-485B-809A-566889C0FA40}"/>
            </c:ext>
          </c:extLst>
        </c:ser>
        <c:dLbls>
          <c:showLegendKey val="0"/>
          <c:showVal val="0"/>
          <c:showCatName val="0"/>
          <c:showSerName val="0"/>
          <c:showPercent val="1"/>
          <c:showBubbleSize val="0"/>
          <c:showLeaderLines val="1"/>
        </c:dLbls>
        <c:firstSliceAng val="0"/>
      </c:pieChart>
      <c:spPr>
        <a:noFill/>
        <a:ln>
          <a:noFill/>
        </a:ln>
        <a:effectLst/>
      </c:spPr>
    </c:plotArea>
    <c:legend>
      <c:legendPos val="b"/>
      <c:legendEntry>
        <c:idx val="2"/>
        <c:txPr>
          <a:bodyPr rot="0" spcFirstLastPara="1" vertOverflow="ellipsis" vert="horz" wrap="square" anchor="ctr" anchorCtr="1"/>
          <a:lstStyle/>
          <a:p>
            <a:pPr algn="ctr">
              <a:defRPr lang="en-US" sz="1200" b="0" i="0" u="none" strike="noStrike" kern="1200" baseline="0">
                <a:solidFill>
                  <a:srgbClr val="002060"/>
                </a:solidFill>
                <a:latin typeface="Source Sans 3" panose="020B0303030403020204" pitchFamily="34" charset="0"/>
                <a:ea typeface="+mn-ea"/>
                <a:cs typeface="+mn-cs"/>
              </a:defRPr>
            </a:pPr>
            <a:endParaRPr lang="en-US"/>
          </a:p>
        </c:txPr>
      </c:legendEntry>
      <c:layout>
        <c:manualLayout>
          <c:xMode val="edge"/>
          <c:yMode val="edge"/>
          <c:x val="0.13092163483237101"/>
          <c:y val="0.62641850596133974"/>
          <c:w val="0.72690884359316865"/>
          <c:h val="0.34765253863405077"/>
        </c:manualLayout>
      </c:layout>
      <c:overlay val="0"/>
      <c:spPr>
        <a:noFill/>
        <a:ln>
          <a:noFill/>
        </a:ln>
        <a:effectLst/>
      </c:spPr>
      <c:txPr>
        <a:bodyPr rot="0" spcFirstLastPara="1" vertOverflow="ellipsis" vert="horz" wrap="square" anchor="ctr" anchorCtr="1"/>
        <a:lstStyle/>
        <a:p>
          <a:pPr algn="ctr">
            <a:defRPr lang="en-US" sz="1200" b="0" i="0" u="none" strike="noStrike" kern="1200" baseline="0">
              <a:solidFill>
                <a:srgbClr val="002060"/>
              </a:solidFill>
              <a:latin typeface="Source Sans 3" panose="020B0303030403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de-DE" sz="1600" b="1" i="0" u="none" strike="noStrike" kern="1200" cap="none" spc="20" baseline="0">
                <a:solidFill>
                  <a:srgbClr val="002060"/>
                </a:solidFill>
                <a:latin typeface="Source Sans 3" panose="020B0303030403020204" pitchFamily="34" charset="0"/>
                <a:ea typeface="+mn-ea"/>
                <a:cs typeface="+mn-cs"/>
              </a:defRPr>
            </a:pPr>
            <a:r>
              <a:rPr lang="de-DE" sz="1600" b="1" i="0" u="none" strike="noStrike" cap="none" baseline="0" dirty="0">
                <a:latin typeface="Source Sans 3" panose="020B0303030403020204" pitchFamily="34" charset="0"/>
              </a:rPr>
              <a:t>Deutsche Importe aus Ägypten in 2025</a:t>
            </a:r>
            <a:endParaRPr lang="de-DE" sz="1600" b="1" i="0" u="none" strike="noStrike" kern="1200" baseline="0" dirty="0">
              <a:solidFill>
                <a:srgbClr val="002060"/>
              </a:solidFill>
              <a:latin typeface="Source Sans 3" panose="020B0303030403020204" pitchFamily="34" charset="0"/>
              <a:ea typeface="+mn-ea"/>
              <a:cs typeface="+mn-cs"/>
            </a:endParaRPr>
          </a:p>
        </c:rich>
      </c:tx>
      <c:overlay val="0"/>
      <c:spPr>
        <a:noFill/>
        <a:ln>
          <a:noFill/>
        </a:ln>
        <a:effectLst/>
      </c:spPr>
      <c:txPr>
        <a:bodyPr rot="0" spcFirstLastPara="1" vertOverflow="ellipsis" vert="horz" wrap="square" anchor="ctr" anchorCtr="1"/>
        <a:lstStyle/>
        <a:p>
          <a:pPr algn="ctr" rtl="0">
            <a:defRPr lang="de-DE" sz="1600" b="1" i="0" u="none" strike="noStrike" kern="1200" cap="none" spc="20" baseline="0">
              <a:solidFill>
                <a:srgbClr val="002060"/>
              </a:solidFill>
              <a:latin typeface="Source Sans 3" panose="020B0303030403020204" pitchFamily="34" charset="0"/>
              <a:ea typeface="+mn-ea"/>
              <a:cs typeface="+mn-cs"/>
            </a:defRPr>
          </a:pPr>
          <a:endParaRPr lang="de-DE"/>
        </a:p>
      </c:txPr>
    </c:title>
    <c:autoTitleDeleted val="0"/>
    <c:plotArea>
      <c:layout>
        <c:manualLayout>
          <c:layoutTarget val="inner"/>
          <c:xMode val="edge"/>
          <c:yMode val="edge"/>
          <c:x val="0.31126763648757616"/>
          <c:y val="6.6836383465678662E-2"/>
          <c:w val="0.47770176476822784"/>
          <c:h val="0.55044982190315572"/>
        </c:manualLayout>
      </c:layout>
      <c:pieChart>
        <c:varyColors val="1"/>
        <c:ser>
          <c:idx val="0"/>
          <c:order val="0"/>
          <c:tx>
            <c:strRef>
              <c:f>Sheet1!$B$1</c:f>
              <c:strCache>
                <c:ptCount val="1"/>
                <c:pt idx="0">
                  <c:v>Sales</c:v>
                </c:pt>
              </c:strCache>
            </c:strRef>
          </c:tx>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FB96-4CFD-BC30-98EC7995ACFA}"/>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FB96-4CFD-BC30-98EC7995ACFA}"/>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FB96-4CFD-BC30-98EC7995ACFA}"/>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FB96-4CFD-BC30-98EC7995ACFA}"/>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FB96-4CFD-BC30-98EC7995ACFA}"/>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FB96-4CFD-BC30-98EC7995ACFA}"/>
              </c:ext>
            </c:extLst>
          </c:dPt>
          <c:dLbls>
            <c:dLbl>
              <c:idx val="5"/>
              <c:layout>
                <c:manualLayout>
                  <c:x val="-9.4358153625488765E-3"/>
                  <c:y val="6.2802821031069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B-FB96-4CFD-BC30-98EC7995ACFA}"/>
                </c:ext>
              </c:extLst>
            </c:dLbl>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rgbClr val="002060"/>
                    </a:solidFill>
                    <a:latin typeface="Source Sans 3" panose="020B0303030403020204" pitchFamily="34" charset="0"/>
                    <a:ea typeface="+mn-ea"/>
                    <a:cs typeface="+mn-cs"/>
                  </a:defRPr>
                </a:pPr>
                <a:endParaRPr lang="en-US"/>
              </a:p>
            </c:txP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Andere Bekleidung, Bekleidungszubehör</c:v>
                </c:pt>
                <c:pt idx="1">
                  <c:v>Genießbare Früchte und Nüsse</c:v>
                </c:pt>
                <c:pt idx="2">
                  <c:v>Elektrotechnische Erzeugnisse</c:v>
                </c:pt>
                <c:pt idx="3">
                  <c:v>Bekleidung usw. aus Gewirken, Gestricken</c:v>
                </c:pt>
                <c:pt idx="4">
                  <c:v>Gemüse, Pflanzen für Ernährung</c:v>
                </c:pt>
                <c:pt idx="5">
                  <c:v>Sonstiges </c:v>
                </c:pt>
              </c:strCache>
            </c:strRef>
          </c:cat>
          <c:val>
            <c:numRef>
              <c:f>Sheet1!$B$2:$B$7</c:f>
              <c:numCache>
                <c:formatCode>0.0%</c:formatCode>
                <c:ptCount val="6"/>
                <c:pt idx="0" formatCode="0.00%">
                  <c:v>0.13289999999999999</c:v>
                </c:pt>
                <c:pt idx="1">
                  <c:v>0.12939999999999999</c:v>
                </c:pt>
                <c:pt idx="2">
                  <c:v>0.1234</c:v>
                </c:pt>
                <c:pt idx="3">
                  <c:v>8.5999999999999993E-2</c:v>
                </c:pt>
                <c:pt idx="4">
                  <c:v>8.3299999999999999E-2</c:v>
                </c:pt>
                <c:pt idx="5">
                  <c:v>0.44500000000000012</c:v>
                </c:pt>
              </c:numCache>
            </c:numRef>
          </c:val>
          <c:extLst>
            <c:ext xmlns:c16="http://schemas.microsoft.com/office/drawing/2014/chart" uri="{C3380CC4-5D6E-409C-BE32-E72D297353CC}">
              <c16:uniqueId val="{00000016-FB96-4CFD-BC30-98EC7995ACFA}"/>
            </c:ext>
          </c:extLst>
        </c:ser>
        <c:dLbls>
          <c:showLegendKey val="0"/>
          <c:showVal val="0"/>
          <c:showCatName val="0"/>
          <c:showSerName val="0"/>
          <c:showPercent val="1"/>
          <c:showBubbleSize val="0"/>
          <c:showLeaderLines val="1"/>
        </c:dLbls>
        <c:firstSliceAng val="0"/>
      </c:pieChart>
      <c:spPr>
        <a:noFill/>
        <a:ln>
          <a:noFill/>
        </a:ln>
        <a:effectLst/>
      </c:spPr>
    </c:plotArea>
    <c:legend>
      <c:legendPos val="b"/>
      <c:legendEntry>
        <c:idx val="2"/>
        <c:txPr>
          <a:bodyPr rot="0" spcFirstLastPara="1" vertOverflow="ellipsis" vert="horz" wrap="square" anchor="ctr" anchorCtr="1"/>
          <a:lstStyle/>
          <a:p>
            <a:pPr algn="ctr">
              <a:defRPr lang="en-US" sz="1200" b="0" i="0" u="none" strike="noStrike" kern="1200" baseline="0">
                <a:solidFill>
                  <a:srgbClr val="002060"/>
                </a:solidFill>
                <a:latin typeface="Source Sans 3" panose="020B0303030403020204" pitchFamily="34" charset="0"/>
                <a:ea typeface="+mn-ea"/>
                <a:cs typeface="+mn-cs"/>
              </a:defRPr>
            </a:pPr>
            <a:endParaRPr lang="en-US"/>
          </a:p>
        </c:txPr>
      </c:legendEntry>
      <c:layout>
        <c:manualLayout>
          <c:xMode val="edge"/>
          <c:yMode val="edge"/>
          <c:x val="0.1494739607090407"/>
          <c:y val="0.62330738232336846"/>
          <c:w val="0.72690884359316865"/>
          <c:h val="0.35708124969027244"/>
        </c:manualLayout>
      </c:layout>
      <c:overlay val="0"/>
      <c:spPr>
        <a:noFill/>
        <a:ln>
          <a:noFill/>
        </a:ln>
        <a:effectLst/>
      </c:spPr>
      <c:txPr>
        <a:bodyPr rot="0" spcFirstLastPara="1" vertOverflow="ellipsis" vert="horz" wrap="square" anchor="ctr" anchorCtr="1"/>
        <a:lstStyle/>
        <a:p>
          <a:pPr algn="ctr">
            <a:defRPr lang="en-US" sz="1200" b="0" i="0" u="none" strike="noStrike" kern="1200" baseline="0">
              <a:solidFill>
                <a:srgbClr val="002060"/>
              </a:solidFill>
              <a:latin typeface="Source Sans 3" panose="020B0303030403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de-DE"/>
              <a:t>Reales BIP-Wachstum (jährliche % </a:t>
            </a:r>
            <a:r>
              <a:rPr lang="el-GR"/>
              <a:t>Δ</a:t>
            </a:r>
            <a:r>
              <a:rPr lang="de-DE"/>
              <a:t>)</a:t>
            </a:r>
            <a:endParaRPr lang="en-US"/>
          </a:p>
        </c:rich>
      </c:tx>
      <c:overlay val="0"/>
    </c:title>
    <c:autoTitleDeleted val="0"/>
    <c:plotArea>
      <c:layout>
        <c:manualLayout>
          <c:layoutTarget val="inner"/>
          <c:xMode val="edge"/>
          <c:yMode val="edge"/>
          <c:x val="4.3533310214720851E-2"/>
          <c:y val="4.9627604900873749E-2"/>
          <c:w val="0.63442106095879869"/>
          <c:h val="0.7885511520148023"/>
        </c:manualLayout>
      </c:layout>
      <c:lineChart>
        <c:grouping val="standard"/>
        <c:varyColors val="0"/>
        <c:ser>
          <c:idx val="0"/>
          <c:order val="0"/>
          <c:tx>
            <c:strRef>
              <c:f>Sheet1!$B$1</c:f>
              <c:strCache>
                <c:ptCount val="1"/>
                <c:pt idx="0">
                  <c:v>Reales BIP-Wachstum Ägyptens (jährliche % ∆)</c:v>
                </c:pt>
              </c:strCache>
            </c:strRef>
          </c:tx>
          <c:dLbls>
            <c:dLbl>
              <c:idx val="0"/>
              <c:layout>
                <c:manualLayout>
                  <c:x val="-1.1780156571399343E-2"/>
                  <c:y val="-4.2817113191000143E-2"/>
                </c:manualLayout>
              </c:layout>
              <c:showLegendKey val="0"/>
              <c:showVal val="1"/>
              <c:showCatName val="0"/>
              <c:showSerName val="0"/>
              <c:showPercent val="0"/>
              <c:showBubbleSize val="0"/>
              <c:extLst>
                <c:ext xmlns:c15="http://schemas.microsoft.com/office/drawing/2012/chart" uri="{CE6537A1-D6FC-4f65-9D91-7224C49458BB}">
                  <c15:layout>
                    <c:manualLayout>
                      <c:w val="3.9926382634591605E-2"/>
                      <c:h val="7.5170794345949629E-2"/>
                    </c:manualLayout>
                  </c15:layout>
                </c:ext>
                <c:ext xmlns:c16="http://schemas.microsoft.com/office/drawing/2014/chart" uri="{C3380CC4-5D6E-409C-BE32-E72D297353CC}">
                  <c16:uniqueId val="{0000000A-5425-41E5-A615-15393410B20B}"/>
                </c:ext>
              </c:extLst>
            </c:dLbl>
            <c:dLbl>
              <c:idx val="2"/>
              <c:layout>
                <c:manualLayout>
                  <c:x val="-4.5437746775397497E-2"/>
                  <c:y val="2.676069574437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425-41E5-A615-15393410B20B}"/>
                </c:ext>
              </c:extLst>
            </c:dLbl>
            <c:dLbl>
              <c:idx val="3"/>
              <c:layout>
                <c:manualLayout>
                  <c:x val="-5.0486385305997215E-2"/>
                  <c:y val="-7.7606017658687784E-2"/>
                </c:manualLayout>
              </c:layout>
              <c:showLegendKey val="0"/>
              <c:showVal val="1"/>
              <c:showCatName val="0"/>
              <c:showSerName val="0"/>
              <c:showPercent val="0"/>
              <c:showBubbleSize val="0"/>
              <c:extLst>
                <c:ext xmlns:c15="http://schemas.microsoft.com/office/drawing/2012/chart" uri="{CE6537A1-D6FC-4f65-9D91-7224C49458BB}">
                  <c15:layout>
                    <c:manualLayout>
                      <c:w val="6.3814791026780449E-2"/>
                      <c:h val="5.6130664680896614E-2"/>
                    </c:manualLayout>
                  </c15:layout>
                </c:ext>
                <c:ext xmlns:c16="http://schemas.microsoft.com/office/drawing/2014/chart" uri="{C3380CC4-5D6E-409C-BE32-E72D297353CC}">
                  <c16:uniqueId val="{00000003-5425-41E5-A615-15393410B20B}"/>
                </c:ext>
              </c:extLst>
            </c:dLbl>
            <c:dLbl>
              <c:idx val="4"/>
              <c:tx>
                <c:rich>
                  <a:bodyPr/>
                  <a:lstStyle/>
                  <a:p>
                    <a:r>
                      <a:rPr lang="en-US" sz="1400" dirty="0"/>
                      <a:t>6.7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5425-41E5-A615-15393410B20B}"/>
                </c:ext>
              </c:extLst>
            </c:dLbl>
            <c:dLbl>
              <c:idx val="5"/>
              <c:tx>
                <c:rich>
                  <a:bodyPr/>
                  <a:lstStyle/>
                  <a:p>
                    <a:r>
                      <a:rPr lang="en-US" sz="1400" dirty="0"/>
                      <a:t>3.8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5425-41E5-A615-15393410B20B}"/>
                </c:ext>
              </c:extLst>
            </c:dLbl>
            <c:dLbl>
              <c:idx val="6"/>
              <c:tx>
                <c:rich>
                  <a:bodyPr/>
                  <a:lstStyle/>
                  <a:p>
                    <a:fld id="{04659298-E8D2-4F78-911C-7A4D1349963C}" type="VALUE">
                      <a:rPr lang="en-US" sz="140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425-41E5-A615-15393410B20B}"/>
                </c:ext>
              </c:extLst>
            </c:dLbl>
            <c:dLbl>
              <c:idx val="7"/>
              <c:layout>
                <c:manualLayout>
                  <c:x val="-3.1974710693798279E-2"/>
                  <c:y val="-4.0141043616562663E-2"/>
                </c:manualLayout>
              </c:layout>
              <c:tx>
                <c:rich>
                  <a:bodyPr/>
                  <a:lstStyle/>
                  <a:p>
                    <a:r>
                      <a:rPr lang="en-US" sz="1400" dirty="0"/>
                      <a:t>4.4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5425-41E5-A615-15393410B20B}"/>
                </c:ext>
              </c:extLst>
            </c:dLbl>
            <c:dLbl>
              <c:idx val="8"/>
              <c:tx>
                <c:rich>
                  <a:bodyPr/>
                  <a:lstStyle/>
                  <a:p>
                    <a:r>
                      <a:rPr lang="en-US" sz="1400"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425-41E5-A615-15393410B2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2018</c:v>
                </c:pt>
                <c:pt idx="1">
                  <c:v>2019</c:v>
                </c:pt>
                <c:pt idx="2">
                  <c:v>2020</c:v>
                </c:pt>
                <c:pt idx="3">
                  <c:v>2021</c:v>
                </c:pt>
                <c:pt idx="4">
                  <c:v>2022</c:v>
                </c:pt>
                <c:pt idx="5">
                  <c:v>2023</c:v>
                </c:pt>
                <c:pt idx="6">
                  <c:v>2024</c:v>
                </c:pt>
                <c:pt idx="7">
                  <c:v>2025*</c:v>
                </c:pt>
                <c:pt idx="8">
                  <c:v>2026*</c:v>
                </c:pt>
              </c:strCache>
            </c:strRef>
          </c:cat>
          <c:val>
            <c:numRef>
              <c:f>Sheet1!$B$2:$B$10</c:f>
              <c:numCache>
                <c:formatCode>General</c:formatCode>
                <c:ptCount val="9"/>
                <c:pt idx="0">
                  <c:v>5.3</c:v>
                </c:pt>
                <c:pt idx="1">
                  <c:v>5.5</c:v>
                </c:pt>
                <c:pt idx="2">
                  <c:v>3.57</c:v>
                </c:pt>
                <c:pt idx="3">
                  <c:v>3.25</c:v>
                </c:pt>
                <c:pt idx="4">
                  <c:v>6.65</c:v>
                </c:pt>
                <c:pt idx="5">
                  <c:v>3.76</c:v>
                </c:pt>
                <c:pt idx="6">
                  <c:v>2.4</c:v>
                </c:pt>
                <c:pt idx="7">
                  <c:v>4.3899999999999997</c:v>
                </c:pt>
                <c:pt idx="8">
                  <c:v>4.24</c:v>
                </c:pt>
              </c:numCache>
            </c:numRef>
          </c:val>
          <c:smooth val="0"/>
          <c:extLst>
            <c:ext xmlns:c16="http://schemas.microsoft.com/office/drawing/2014/chart" uri="{C3380CC4-5D6E-409C-BE32-E72D297353CC}">
              <c16:uniqueId val="{00000000-8B99-4022-AE9E-25445A739691}"/>
            </c:ext>
          </c:extLst>
        </c:ser>
        <c:ser>
          <c:idx val="1"/>
          <c:order val="1"/>
          <c:tx>
            <c:strRef>
              <c:f>Sheet1!$C$1</c:f>
              <c:strCache>
                <c:ptCount val="1"/>
                <c:pt idx="0">
                  <c:v>Reales BIP-Wachstum Deutschlands (jährliche % ∆)</c:v>
                </c:pt>
              </c:strCache>
            </c:strRef>
          </c:tx>
          <c:dLbls>
            <c:dLbl>
              <c:idx val="0"/>
              <c:layout>
                <c:manualLayout>
                  <c:x val="-1.5145915591799156E-2"/>
                  <c:y val="-3.74649740421251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25-41E5-A615-15393410B20B}"/>
                </c:ext>
              </c:extLst>
            </c:dLbl>
            <c:dLbl>
              <c:idx val="2"/>
              <c:layout>
                <c:manualLayout>
                  <c:x val="1.3463036081599218E-2"/>
                  <c:y val="-1.60564174466250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425-41E5-A615-15393410B20B}"/>
                </c:ext>
              </c:extLst>
            </c:dLbl>
            <c:dLbl>
              <c:idx val="5"/>
              <c:layout>
                <c:manualLayout>
                  <c:x val="-2.0194554122398876E-2"/>
                  <c:y val="-4.01410436165626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5-41E5-A615-15393410B20B}"/>
                </c:ext>
              </c:extLst>
            </c:dLbl>
            <c:dLbl>
              <c:idx val="6"/>
              <c:layout>
                <c:manualLayout>
                  <c:x val="-2.0194554122398935E-2"/>
                  <c:y val="-5.61974610631876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425-41E5-A615-15393410B2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2018</c:v>
                </c:pt>
                <c:pt idx="1">
                  <c:v>2019</c:v>
                </c:pt>
                <c:pt idx="2">
                  <c:v>2020</c:v>
                </c:pt>
                <c:pt idx="3">
                  <c:v>2021</c:v>
                </c:pt>
                <c:pt idx="4">
                  <c:v>2022</c:v>
                </c:pt>
                <c:pt idx="5">
                  <c:v>2023</c:v>
                </c:pt>
                <c:pt idx="6">
                  <c:v>2024</c:v>
                </c:pt>
                <c:pt idx="7">
                  <c:v>2025*</c:v>
                </c:pt>
                <c:pt idx="8">
                  <c:v>2026*</c:v>
                </c:pt>
              </c:strCache>
            </c:strRef>
          </c:cat>
          <c:val>
            <c:numRef>
              <c:f>Sheet1!$C$2:$C$10</c:f>
              <c:numCache>
                <c:formatCode>General</c:formatCode>
                <c:ptCount val="9"/>
                <c:pt idx="0">
                  <c:v>1</c:v>
                </c:pt>
                <c:pt idx="1">
                  <c:v>1.1000000000000001</c:v>
                </c:pt>
                <c:pt idx="2">
                  <c:v>-3.8</c:v>
                </c:pt>
                <c:pt idx="3">
                  <c:v>3.2</c:v>
                </c:pt>
                <c:pt idx="4">
                  <c:v>1.8</c:v>
                </c:pt>
                <c:pt idx="5">
                  <c:v>-0.6</c:v>
                </c:pt>
                <c:pt idx="6">
                  <c:v>-0.5</c:v>
                </c:pt>
                <c:pt idx="7">
                  <c:v>0.3</c:v>
                </c:pt>
                <c:pt idx="8">
                  <c:v>0.8</c:v>
                </c:pt>
              </c:numCache>
            </c:numRef>
          </c:val>
          <c:smooth val="0"/>
          <c:extLst>
            <c:ext xmlns:c16="http://schemas.microsoft.com/office/drawing/2014/chart" uri="{C3380CC4-5D6E-409C-BE32-E72D297353CC}">
              <c16:uniqueId val="{00000001-8B99-4022-AE9E-25445A739691}"/>
            </c:ext>
          </c:extLst>
        </c:ser>
        <c:dLbls>
          <c:showLegendKey val="0"/>
          <c:showVal val="0"/>
          <c:showCatName val="0"/>
          <c:showSerName val="0"/>
          <c:showPercent val="0"/>
          <c:showBubbleSize val="0"/>
        </c:dLbls>
        <c:marker val="1"/>
        <c:smooth val="0"/>
        <c:axId val="129845120"/>
        <c:axId val="129846656"/>
      </c:lineChart>
      <c:catAx>
        <c:axId val="129845120"/>
        <c:scaling>
          <c:orientation val="minMax"/>
        </c:scaling>
        <c:delete val="0"/>
        <c:axPos val="b"/>
        <c:numFmt formatCode="General" sourceLinked="1"/>
        <c:majorTickMark val="none"/>
        <c:minorTickMark val="none"/>
        <c:tickLblPos val="nextTo"/>
        <c:crossAx val="129846656"/>
        <c:crosses val="autoZero"/>
        <c:auto val="1"/>
        <c:lblAlgn val="ctr"/>
        <c:lblOffset val="100"/>
        <c:noMultiLvlLbl val="0"/>
      </c:catAx>
      <c:valAx>
        <c:axId val="129846656"/>
        <c:scaling>
          <c:orientation val="minMax"/>
        </c:scaling>
        <c:delete val="0"/>
        <c:axPos val="l"/>
        <c:majorGridlines/>
        <c:numFmt formatCode="General" sourceLinked="1"/>
        <c:majorTickMark val="none"/>
        <c:minorTickMark val="none"/>
        <c:tickLblPos val="nextTo"/>
        <c:crossAx val="129845120"/>
        <c:crosses val="autoZero"/>
        <c:crossBetween val="between"/>
      </c:valAx>
    </c:plotArea>
    <c:legend>
      <c:legendPos val="r"/>
      <c:layout>
        <c:manualLayout>
          <c:xMode val="edge"/>
          <c:yMode val="edge"/>
          <c:x val="0.6666860750893645"/>
          <c:y val="0.29302431618717273"/>
          <c:w val="0.3333139249106355"/>
          <c:h val="0.32903975873103575"/>
        </c:manualLayout>
      </c:layout>
      <c:overlay val="0"/>
    </c:legend>
    <c:plotVisOnly val="1"/>
    <c:dispBlanksAs val="gap"/>
    <c:showDLblsOverMax val="0"/>
  </c:chart>
  <c:txPr>
    <a:bodyPr/>
    <a:lstStyle/>
    <a:p>
      <a:pPr>
        <a:defRPr sz="1400">
          <a:latin typeface="Source Sans 3" panose="020B0303030403020204"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4">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0.24259</cdr:x>
      <cdr:y>0.03581</cdr:y>
    </cdr:from>
    <cdr:to>
      <cdr:x>0.81547</cdr:x>
      <cdr:y>0.25009</cdr:y>
    </cdr:to>
    <cdr:sp macro="" textlink="">
      <cdr:nvSpPr>
        <cdr:cNvPr id="8" name="TextBox 7"/>
        <cdr:cNvSpPr txBox="1"/>
      </cdr:nvSpPr>
      <cdr:spPr>
        <a:xfrm xmlns:a="http://schemas.openxmlformats.org/drawingml/2006/main">
          <a:off x="967981" y="86262"/>
          <a:ext cx="2285902" cy="51609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rtl="0">
            <a:defRPr sz="1200" b="1" i="0" u="none" strike="noStrike" kern="1200" baseline="0">
              <a:solidFill>
                <a:srgbClr val="002060"/>
              </a:solidFill>
              <a:latin typeface="+mn-lt"/>
              <a:ea typeface="+mn-ea"/>
              <a:cs typeface="+mn-cs"/>
            </a:defRPr>
          </a:pPr>
          <a:r>
            <a:rPr lang="en-US" sz="1200" b="1" kern="1200" dirty="0">
              <a:solidFill>
                <a:srgbClr val="002060"/>
              </a:solidFill>
            </a:rPr>
            <a:t>Deutsche Importe aus </a:t>
          </a:r>
          <a:r>
            <a:rPr lang="de-DE" sz="1200" b="1" kern="1200" dirty="0">
              <a:solidFill>
                <a:srgbClr val="002060"/>
              </a:solidFill>
            </a:rPr>
            <a:t>Ägypten </a:t>
          </a:r>
        </a:p>
        <a:p xmlns:a="http://schemas.openxmlformats.org/drawingml/2006/main">
          <a:pPr algn="ctr" rtl="0">
            <a:defRPr sz="1200" b="1" i="0" u="none" strike="noStrike" kern="1200" baseline="0">
              <a:solidFill>
                <a:srgbClr val="002060"/>
              </a:solidFill>
              <a:latin typeface="+mn-lt"/>
              <a:ea typeface="+mn-ea"/>
              <a:cs typeface="+mn-cs"/>
            </a:defRPr>
          </a:pPr>
          <a:r>
            <a:rPr lang="de-DE" sz="1200" b="1" kern="1200" dirty="0">
              <a:solidFill>
                <a:srgbClr val="002060"/>
              </a:solidFill>
            </a:rPr>
            <a:t>In Mrd. EUR bis </a:t>
          </a:r>
          <a:r>
            <a:rPr lang="de-DE" sz="1200" b="1" kern="1200" dirty="0">
              <a:solidFill>
                <a:srgbClr val="002060"/>
              </a:solidFill>
              <a:latin typeface="Source Sans Pro" panose="020B0503030403020204" pitchFamily="34" charset="0"/>
              <a:ea typeface="Source Sans Pro" panose="020B0503030403020204" pitchFamily="34" charset="0"/>
            </a:rPr>
            <a:t>Juni 2026</a:t>
          </a:r>
        </a:p>
        <a:p xmlns:a="http://schemas.openxmlformats.org/drawingml/2006/main">
          <a:pPr algn="ctr" rtl="0">
            <a:defRPr sz="1200" b="1" i="0" u="none" strike="noStrike" kern="1200" baseline="0">
              <a:solidFill>
                <a:srgbClr val="002060"/>
              </a:solidFill>
              <a:latin typeface="+mn-lt"/>
              <a:ea typeface="+mn-ea"/>
              <a:cs typeface="+mn-cs"/>
            </a:defRPr>
          </a:pPr>
          <a:endParaRPr lang="en-US" sz="1200" b="1" kern="1200" dirty="0">
            <a:solidFill>
              <a:srgbClr val="00206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369"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2053"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tatista.com/statistics/377974/ratio-of-government-expenditure-to-gross-domestic-product-gdp-in-egypt/"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lynxegypt.com/assets/pdfs/LYNX-Quarterly-Macroeconomic.pdf"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tatista.com/statistics/1243033/value-of-fdi-inflow-in-egyp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statista.com/statistics/1243024/value-of-net-fdi-in-egyp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be.org.eg/en/economic-research/statistics/inflation-rat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radingeconomics.com/egypt/gross-fixed-capital-formation-us-dollar-wb-data.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ata.worldbank.org/indicator/NE.GDI.FTOT.ZS?end=2025&amp;locations=EG&amp;start=2014"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tai.de/de/trade/aegypten-wirtschaft/wirtschaftsausblick"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1: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 name="Google Shape;3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 name="Google Shape;39;p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40" name="Google Shape;4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2: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dk1"/>
              </a:buClr>
              <a:buSzPts val="1300"/>
              <a:buFont typeface="Arial"/>
              <a:buChar char="•"/>
            </a:pPr>
            <a:r>
              <a:rPr lang="en-US" dirty="0"/>
              <a:t>Egypt: Gross Domestic Product (GDP) in Current Prices from 2018 to 2028 (in billion U.S. dollars) online under https://www.statista.com/statistics/377349/gross-domestic-product-gdp-in-egypt/ </a:t>
            </a:r>
            <a:r>
              <a:rPr lang="en-US" sz="1369" dirty="0">
                <a:solidFill>
                  <a:schemeClr val="dk1"/>
                </a:solidFill>
                <a:latin typeface="Calibri"/>
                <a:ea typeface="Calibri"/>
                <a:cs typeface="Calibri"/>
                <a:sym typeface="Calibri"/>
              </a:rPr>
              <a:t>(</a:t>
            </a:r>
            <a:r>
              <a:rPr lang="en-US" sz="1369" dirty="0" err="1">
                <a:solidFill>
                  <a:schemeClr val="dk1"/>
                </a:solidFill>
                <a:latin typeface="Calibri"/>
                <a:ea typeface="Calibri"/>
                <a:cs typeface="Calibri"/>
                <a:sym typeface="Calibri"/>
              </a:rPr>
              <a:t>letzter</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Zugriff</a:t>
            </a:r>
            <a:r>
              <a:rPr lang="en-US" sz="1369" dirty="0">
                <a:solidFill>
                  <a:schemeClr val="dk1"/>
                </a:solidFill>
                <a:latin typeface="Calibri"/>
                <a:ea typeface="Calibri"/>
                <a:cs typeface="Calibri"/>
                <a:sym typeface="Calibri"/>
              </a:rPr>
              <a:t> 01.09.2026).</a:t>
            </a:r>
            <a:endParaRPr dirty="0"/>
          </a:p>
          <a:p>
            <a:pPr marL="285750" marR="0" lvl="0" indent="-198818" algn="l" rtl="0">
              <a:lnSpc>
                <a:spcPct val="100000"/>
              </a:lnSpc>
              <a:spcBef>
                <a:spcPts val="0"/>
              </a:spcBef>
              <a:spcAft>
                <a:spcPts val="0"/>
              </a:spcAft>
              <a:buClr>
                <a:schemeClr val="dk1"/>
              </a:buClr>
              <a:buSzPts val="1369"/>
              <a:buFont typeface="Arial"/>
              <a:buNone/>
            </a:pPr>
            <a:endParaRPr dirty="0"/>
          </a:p>
          <a:p>
            <a:pPr marL="285750" marR="0" lvl="0" indent="-285750" algn="l" rtl="0">
              <a:lnSpc>
                <a:spcPct val="100000"/>
              </a:lnSpc>
              <a:spcBef>
                <a:spcPts val="0"/>
              </a:spcBef>
              <a:spcAft>
                <a:spcPts val="0"/>
              </a:spcAft>
              <a:buClr>
                <a:schemeClr val="dk1"/>
              </a:buClr>
              <a:buSzPts val="1300"/>
              <a:buFont typeface="Arial"/>
              <a:buChar char="•"/>
            </a:pPr>
            <a:r>
              <a:rPr lang="en-US" dirty="0"/>
              <a:t>Egypt: Growth Rate of the Real Gross Domestic Product (GDP) from 2018 to 2028 online under: https://www.statista.com/statistics/377340/gross-domestic-product-gdp-growth-rate-in-egypt/ </a:t>
            </a:r>
            <a:r>
              <a:rPr lang="en-US" sz="1369" dirty="0">
                <a:solidFill>
                  <a:schemeClr val="dk1"/>
                </a:solidFill>
                <a:latin typeface="Calibri"/>
                <a:ea typeface="Calibri"/>
                <a:cs typeface="Calibri"/>
                <a:sym typeface="Calibri"/>
              </a:rPr>
              <a:t>(</a:t>
            </a:r>
            <a:r>
              <a:rPr lang="en-US" sz="1369" dirty="0" err="1">
                <a:solidFill>
                  <a:schemeClr val="dk1"/>
                </a:solidFill>
                <a:latin typeface="Calibri"/>
                <a:ea typeface="Calibri"/>
                <a:cs typeface="Calibri"/>
                <a:sym typeface="Calibri"/>
              </a:rPr>
              <a:t>letzter</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Zugriff</a:t>
            </a:r>
            <a:r>
              <a:rPr lang="en-US" sz="1369" dirty="0">
                <a:solidFill>
                  <a:schemeClr val="dk1"/>
                </a:solidFill>
                <a:latin typeface="Calibri"/>
                <a:ea typeface="Calibri"/>
                <a:cs typeface="Calibri"/>
                <a:sym typeface="Calibri"/>
              </a:rPr>
              <a:t> 01.09.2026).</a:t>
            </a:r>
            <a:endParaRPr sz="1369" dirty="0">
              <a:solidFill>
                <a:schemeClr val="dk1"/>
              </a:solidFill>
              <a:latin typeface="Calibri"/>
              <a:ea typeface="Calibri"/>
              <a:cs typeface="Calibri"/>
              <a:sym typeface="Calibri"/>
            </a:endParaRPr>
          </a:p>
          <a:p>
            <a:pPr marL="285750" marR="0" lvl="0" indent="-198818" algn="l" rtl="0">
              <a:lnSpc>
                <a:spcPct val="100000"/>
              </a:lnSpc>
              <a:spcBef>
                <a:spcPts val="0"/>
              </a:spcBef>
              <a:spcAft>
                <a:spcPts val="0"/>
              </a:spcAft>
              <a:buClr>
                <a:schemeClr val="dk1"/>
              </a:buClr>
              <a:buSzPts val="1369"/>
              <a:buFont typeface="Arial"/>
              <a:buNone/>
            </a:pPr>
            <a:endParaRPr sz="1369"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369"/>
              <a:buFont typeface="Arial"/>
              <a:buChar char="•"/>
            </a:pPr>
            <a:r>
              <a:rPr lang="en-US" sz="1369" dirty="0" err="1">
                <a:solidFill>
                  <a:schemeClr val="dk1"/>
                </a:solidFill>
                <a:latin typeface="Calibri"/>
                <a:ea typeface="Calibri"/>
                <a:cs typeface="Calibri"/>
                <a:sym typeface="Calibri"/>
              </a:rPr>
              <a:t>Ägypten</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Anteile</a:t>
            </a:r>
            <a:r>
              <a:rPr lang="en-US" sz="1369" dirty="0">
                <a:solidFill>
                  <a:schemeClr val="dk1"/>
                </a:solidFill>
                <a:latin typeface="Calibri"/>
                <a:ea typeface="Calibri"/>
                <a:cs typeface="Calibri"/>
                <a:sym typeface="Calibri"/>
              </a:rPr>
              <a:t> der </a:t>
            </a:r>
            <a:r>
              <a:rPr lang="en-US" sz="1369" dirty="0" err="1">
                <a:solidFill>
                  <a:schemeClr val="dk1"/>
                </a:solidFill>
                <a:latin typeface="Calibri"/>
                <a:ea typeface="Calibri"/>
                <a:cs typeface="Calibri"/>
                <a:sym typeface="Calibri"/>
              </a:rPr>
              <a:t>Wirtschaftssektoren</a:t>
            </a:r>
            <a:r>
              <a:rPr lang="en-US" sz="1369" dirty="0">
                <a:solidFill>
                  <a:schemeClr val="dk1"/>
                </a:solidFill>
                <a:latin typeface="Calibri"/>
                <a:ea typeface="Calibri"/>
                <a:cs typeface="Calibri"/>
                <a:sym typeface="Calibri"/>
              </a:rPr>
              <a:t>* am </a:t>
            </a:r>
            <a:r>
              <a:rPr lang="en-US" sz="1369" dirty="0" err="1">
                <a:solidFill>
                  <a:schemeClr val="dk1"/>
                </a:solidFill>
                <a:latin typeface="Calibri"/>
                <a:ea typeface="Calibri"/>
                <a:cs typeface="Calibri"/>
                <a:sym typeface="Calibri"/>
              </a:rPr>
              <a:t>Bruttoinlandsprodukt</a:t>
            </a:r>
            <a:r>
              <a:rPr lang="en-US" sz="1369" dirty="0">
                <a:solidFill>
                  <a:schemeClr val="dk1"/>
                </a:solidFill>
                <a:latin typeface="Calibri"/>
                <a:ea typeface="Calibri"/>
                <a:cs typeface="Calibri"/>
                <a:sym typeface="Calibri"/>
              </a:rPr>
              <a:t> (BIP) 2024/25https://mped.gov.eg/adminpanel/sharedFiles/%5BGDP_Note_Q4_FY24-25%5D_English_version_-_30_Sept._f39.pdf (</a:t>
            </a:r>
            <a:r>
              <a:rPr lang="en-US" sz="1369" dirty="0" err="1">
                <a:solidFill>
                  <a:schemeClr val="dk1"/>
                </a:solidFill>
                <a:latin typeface="Calibri"/>
                <a:ea typeface="Calibri"/>
                <a:cs typeface="Calibri"/>
                <a:sym typeface="Calibri"/>
              </a:rPr>
              <a:t>letzter</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Zugriff</a:t>
            </a:r>
            <a:r>
              <a:rPr lang="en-US" sz="1369" dirty="0">
                <a:solidFill>
                  <a:schemeClr val="dk1"/>
                </a:solidFill>
                <a:latin typeface="Calibri"/>
                <a:ea typeface="Calibri"/>
                <a:cs typeface="Calibri"/>
                <a:sym typeface="Calibri"/>
              </a:rPr>
              <a:t> 01.09.2026)</a:t>
            </a:r>
            <a:endParaRPr dirty="0"/>
          </a:p>
        </p:txBody>
      </p:sp>
      <p:sp>
        <p:nvSpPr>
          <p:cNvPr id="50" name="Google Shape;50;p2: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51" name="Google Shape;5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Statista: Egypt: National Debt from 2018 to 2028 https://www.statista.com/statistics/531560/national-debt-of-egypt/ </a:t>
            </a:r>
            <a:r>
              <a:rPr lang="en-US" u="sng" dirty="0">
                <a:solidFill>
                  <a:schemeClr val="hlink"/>
                </a:solidFill>
              </a:rPr>
              <a:t>(</a:t>
            </a:r>
            <a:r>
              <a:rPr lang="en-US" u="sng" dirty="0" err="1">
                <a:solidFill>
                  <a:schemeClr val="hlink"/>
                </a:solidFill>
              </a:rPr>
              <a:t>Letzer</a:t>
            </a:r>
            <a:r>
              <a:rPr lang="en-US" u="sng" dirty="0">
                <a:solidFill>
                  <a:schemeClr val="hlink"/>
                </a:solidFill>
              </a:rPr>
              <a:t> </a:t>
            </a:r>
            <a:r>
              <a:rPr lang="en-US" u="sng" dirty="0" err="1">
                <a:solidFill>
                  <a:schemeClr val="hlink"/>
                </a:solidFill>
              </a:rPr>
              <a:t>Zugriff</a:t>
            </a:r>
            <a:r>
              <a:rPr lang="en-US" u="sng" dirty="0">
                <a:solidFill>
                  <a:schemeClr val="hlink"/>
                </a:solidFill>
              </a:rPr>
              <a:t> 09.05.2024). (</a:t>
            </a:r>
            <a:r>
              <a:rPr lang="en-US" u="sng" dirty="0" err="1">
                <a:solidFill>
                  <a:schemeClr val="hlink"/>
                </a:solidFill>
              </a:rPr>
              <a:t>Letzer</a:t>
            </a:r>
            <a:r>
              <a:rPr lang="en-US" u="sng" dirty="0">
                <a:solidFill>
                  <a:schemeClr val="hlink"/>
                </a:solidFill>
              </a:rPr>
              <a:t> </a:t>
            </a:r>
            <a:r>
              <a:rPr lang="en-US" u="sng" dirty="0" err="1">
                <a:solidFill>
                  <a:schemeClr val="hlink"/>
                </a:solidFill>
              </a:rPr>
              <a:t>Zugriff</a:t>
            </a:r>
            <a:r>
              <a:rPr lang="en-US" u="sng" dirty="0">
                <a:solidFill>
                  <a:schemeClr val="hlink"/>
                </a:solidFill>
              </a:rPr>
              <a:t> 01.09.2026)</a:t>
            </a:r>
            <a:endParaRPr dirty="0"/>
          </a:p>
          <a:p>
            <a:pPr marL="285750" marR="0" lvl="0" indent="-198818" algn="l" rtl="0">
              <a:lnSpc>
                <a:spcPct val="100000"/>
              </a:lnSpc>
              <a:spcBef>
                <a:spcPts val="0"/>
              </a:spcBef>
              <a:spcAft>
                <a:spcPts val="0"/>
              </a:spcAft>
              <a:buClr>
                <a:schemeClr val="dk1"/>
              </a:buClr>
              <a:buSzPts val="1369"/>
              <a:buFont typeface="Arial"/>
              <a:buNone/>
            </a:pPr>
            <a:endParaRPr u="sng" dirty="0">
              <a:solidFill>
                <a:schemeClr val="hlink"/>
              </a:solidFill>
              <a:hlinkClick r:id="rId3"/>
            </a:endParaRPr>
          </a:p>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Central Bank of Egypt: Exchange Rates online under https://www.cbe.org.eg/en/economic-research/statistics/cbe-exchange-rates (</a:t>
            </a:r>
            <a:r>
              <a:rPr lang="en-US" dirty="0" err="1">
                <a:solidFill>
                  <a:srgbClr val="0563C1"/>
                </a:solidFill>
              </a:rPr>
              <a:t>letzter</a:t>
            </a:r>
            <a:r>
              <a:rPr lang="en-US" dirty="0">
                <a:solidFill>
                  <a:srgbClr val="0563C1"/>
                </a:solidFill>
              </a:rPr>
              <a:t> </a:t>
            </a:r>
            <a:r>
              <a:rPr lang="en-US" dirty="0" err="1">
                <a:solidFill>
                  <a:srgbClr val="0563C1"/>
                </a:solidFill>
              </a:rPr>
              <a:t>Zugriff</a:t>
            </a:r>
            <a:r>
              <a:rPr lang="en-US" dirty="0">
                <a:solidFill>
                  <a:srgbClr val="0563C1"/>
                </a:solidFill>
              </a:rPr>
              <a:t> </a:t>
            </a:r>
            <a:r>
              <a:rPr lang="en-US" sz="1200" dirty="0">
                <a:solidFill>
                  <a:srgbClr val="0563C1"/>
                </a:solidFill>
              </a:rPr>
              <a:t>01.09.2026</a:t>
            </a:r>
            <a:r>
              <a:rPr lang="en-US" dirty="0">
                <a:solidFill>
                  <a:srgbClr val="0563C1"/>
                </a:solidFill>
              </a:rPr>
              <a:t>)</a:t>
            </a:r>
            <a:endParaRPr dirty="0"/>
          </a:p>
          <a:p>
            <a:pPr marL="285750" marR="0" lvl="0" indent="-198818" algn="l" rtl="0">
              <a:lnSpc>
                <a:spcPct val="100000"/>
              </a:lnSpc>
              <a:spcBef>
                <a:spcPts val="0"/>
              </a:spcBef>
              <a:spcAft>
                <a:spcPts val="0"/>
              </a:spcAft>
              <a:buClr>
                <a:schemeClr val="dk1"/>
              </a:buClr>
              <a:buSzPts val="1369"/>
              <a:buFont typeface="Arial"/>
              <a:buNone/>
            </a:pPr>
            <a:endParaRPr dirty="0">
              <a:solidFill>
                <a:srgbClr val="0563C1"/>
              </a:solidFill>
            </a:endParaRPr>
          </a:p>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Trading Economics: Egypt Foreign Exchange Reserves online under https://tradingeconomics.com/egypt/foreign-exchange-reserves (</a:t>
            </a:r>
            <a:r>
              <a:rPr lang="en-US" dirty="0" err="1">
                <a:solidFill>
                  <a:srgbClr val="0563C1"/>
                </a:solidFill>
              </a:rPr>
              <a:t>letzter</a:t>
            </a:r>
            <a:r>
              <a:rPr lang="en-US" dirty="0">
                <a:solidFill>
                  <a:srgbClr val="0563C1"/>
                </a:solidFill>
              </a:rPr>
              <a:t> </a:t>
            </a:r>
            <a:r>
              <a:rPr lang="en-US" dirty="0" err="1">
                <a:solidFill>
                  <a:srgbClr val="0563C1"/>
                </a:solidFill>
              </a:rPr>
              <a:t>Zugriff</a:t>
            </a:r>
            <a:r>
              <a:rPr lang="en-US" dirty="0">
                <a:solidFill>
                  <a:srgbClr val="0563C1"/>
                </a:solidFill>
              </a:rPr>
              <a:t> 01.09.2026).</a:t>
            </a:r>
            <a:endParaRPr dirty="0"/>
          </a:p>
          <a:p>
            <a:pPr marL="285750" marR="0" lvl="0" indent="-198818" algn="l" rtl="0">
              <a:lnSpc>
                <a:spcPct val="100000"/>
              </a:lnSpc>
              <a:spcBef>
                <a:spcPts val="0"/>
              </a:spcBef>
              <a:spcAft>
                <a:spcPts val="0"/>
              </a:spcAft>
              <a:buClr>
                <a:schemeClr val="dk1"/>
              </a:buClr>
              <a:buSzPts val="1369"/>
              <a:buFont typeface="Arial"/>
              <a:buNone/>
            </a:pPr>
            <a:endParaRPr dirty="0">
              <a:solidFill>
                <a:srgbClr val="0563C1"/>
              </a:solidFill>
            </a:endParaRPr>
          </a:p>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Trading Economics: Egypt Total External Debt online under https://tradingeconomics.com/egypt/external-debt (</a:t>
            </a:r>
            <a:r>
              <a:rPr lang="en-US" dirty="0" err="1">
                <a:solidFill>
                  <a:srgbClr val="0563C1"/>
                </a:solidFill>
              </a:rPr>
              <a:t>letzter</a:t>
            </a:r>
            <a:r>
              <a:rPr lang="en-US" dirty="0">
                <a:solidFill>
                  <a:srgbClr val="0563C1"/>
                </a:solidFill>
              </a:rPr>
              <a:t> </a:t>
            </a:r>
            <a:r>
              <a:rPr lang="en-US" dirty="0" err="1">
                <a:solidFill>
                  <a:srgbClr val="0563C1"/>
                </a:solidFill>
              </a:rPr>
              <a:t>Zugriff</a:t>
            </a:r>
            <a:r>
              <a:rPr lang="en-US" dirty="0">
                <a:solidFill>
                  <a:srgbClr val="0563C1"/>
                </a:solidFill>
              </a:rPr>
              <a:t> 01.09.2026).</a:t>
            </a:r>
            <a:endParaRPr dirty="0"/>
          </a:p>
          <a:p>
            <a:pPr marL="0" marR="0" lvl="0" indent="0" algn="l" rtl="0">
              <a:lnSpc>
                <a:spcPct val="100000"/>
              </a:lnSpc>
              <a:spcBef>
                <a:spcPts val="0"/>
              </a:spcBef>
              <a:spcAft>
                <a:spcPts val="0"/>
              </a:spcAft>
              <a:buClr>
                <a:schemeClr val="dk1"/>
              </a:buClr>
              <a:buSzPts val="1369"/>
              <a:buFont typeface="Arial"/>
              <a:buNone/>
            </a:pPr>
            <a:endParaRPr dirty="0">
              <a:solidFill>
                <a:srgbClr val="0563C1"/>
              </a:solidFill>
            </a:endParaRPr>
          </a:p>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LYNX: Egypt Macroeconomic Overview FY22/23 Indicators and Priorities for FY22/23 online under </a:t>
            </a:r>
            <a:r>
              <a:rPr lang="en-US" u="sng" dirty="0">
                <a:solidFill>
                  <a:schemeClr val="hlink"/>
                </a:solidFill>
                <a:hlinkClick r:id="rId4"/>
              </a:rPr>
              <a:t>PowerPoint Presentation (lynxegypt.com) </a:t>
            </a:r>
            <a:r>
              <a:rPr lang="en-US" dirty="0"/>
              <a:t>(</a:t>
            </a:r>
            <a:r>
              <a:rPr lang="en-US" dirty="0" err="1"/>
              <a:t>letzter</a:t>
            </a:r>
            <a:r>
              <a:rPr lang="en-US" dirty="0"/>
              <a:t> </a:t>
            </a:r>
            <a:r>
              <a:rPr lang="en-US" dirty="0" err="1"/>
              <a:t>Zugriff</a:t>
            </a:r>
            <a:r>
              <a:rPr lang="en-US" dirty="0"/>
              <a:t> </a:t>
            </a:r>
            <a:r>
              <a:rPr lang="en-US" sz="1200" dirty="0"/>
              <a:t>01.09.2026</a:t>
            </a:r>
            <a:r>
              <a:rPr lang="en-US" dirty="0"/>
              <a:t>)</a:t>
            </a:r>
            <a:endParaRPr dirty="0"/>
          </a:p>
          <a:p>
            <a:pPr marL="285750" marR="0" lvl="0" indent="-198818" algn="l" rtl="0">
              <a:lnSpc>
                <a:spcPct val="100000"/>
              </a:lnSpc>
              <a:spcBef>
                <a:spcPts val="0"/>
              </a:spcBef>
              <a:spcAft>
                <a:spcPts val="0"/>
              </a:spcAft>
              <a:buClr>
                <a:schemeClr val="dk1"/>
              </a:buClr>
              <a:buSzPts val="1369"/>
              <a:buFont typeface="Arial"/>
              <a:buNone/>
            </a:pPr>
            <a:endParaRPr dirty="0">
              <a:solidFill>
                <a:srgbClr val="0563C1"/>
              </a:solidFill>
            </a:endParaRPr>
          </a:p>
          <a:p>
            <a:pPr marL="285750" marR="0" lvl="0" indent="-285750" algn="l" rtl="0">
              <a:lnSpc>
                <a:spcPct val="100000"/>
              </a:lnSpc>
              <a:spcBef>
                <a:spcPts val="0"/>
              </a:spcBef>
              <a:spcAft>
                <a:spcPts val="0"/>
              </a:spcAft>
              <a:buClr>
                <a:srgbClr val="0563C1"/>
              </a:buClr>
              <a:buSzPts val="1300"/>
              <a:buFont typeface="Arial"/>
              <a:buChar char="•"/>
            </a:pPr>
            <a:r>
              <a:rPr lang="en-US" dirty="0">
                <a:solidFill>
                  <a:srgbClr val="0563C1"/>
                </a:solidFill>
              </a:rPr>
              <a:t>STATISTA: General Government Expenditure in Egypt from 2018 to 2026 https://www.statista.com/statistics/1227822/general-government-expenditure-in-egypt  (</a:t>
            </a:r>
            <a:r>
              <a:rPr lang="en-US" dirty="0" err="1">
                <a:solidFill>
                  <a:srgbClr val="0563C1"/>
                </a:solidFill>
              </a:rPr>
              <a:t>Letzer</a:t>
            </a:r>
            <a:r>
              <a:rPr lang="en-US" dirty="0">
                <a:solidFill>
                  <a:srgbClr val="0563C1"/>
                </a:solidFill>
              </a:rPr>
              <a:t> </a:t>
            </a:r>
            <a:r>
              <a:rPr lang="en-US" dirty="0" err="1">
                <a:solidFill>
                  <a:srgbClr val="0563C1"/>
                </a:solidFill>
              </a:rPr>
              <a:t>Zugriff</a:t>
            </a:r>
            <a:r>
              <a:rPr lang="en-US" dirty="0">
                <a:solidFill>
                  <a:srgbClr val="0563C1"/>
                </a:solidFill>
              </a:rPr>
              <a:t> 01.09.2026).</a:t>
            </a:r>
            <a:endParaRPr dirty="0"/>
          </a:p>
          <a:p>
            <a:pPr marL="285750" marR="0" lvl="0" indent="-198818" algn="l" rtl="0">
              <a:lnSpc>
                <a:spcPct val="100000"/>
              </a:lnSpc>
              <a:spcBef>
                <a:spcPts val="0"/>
              </a:spcBef>
              <a:spcAft>
                <a:spcPts val="0"/>
              </a:spcAft>
              <a:buClr>
                <a:schemeClr val="dk1"/>
              </a:buClr>
              <a:buSzPts val="1369"/>
              <a:buFont typeface="Arial"/>
              <a:buNone/>
            </a:pPr>
            <a:endParaRPr dirty="0">
              <a:solidFill>
                <a:srgbClr val="0563C1"/>
              </a:solidFill>
            </a:endParaRPr>
          </a:p>
          <a:p>
            <a:pPr marL="0" lvl="0" indent="0" algn="l" rtl="0">
              <a:spcBef>
                <a:spcPts val="0"/>
              </a:spcBef>
              <a:spcAft>
                <a:spcPts val="0"/>
              </a:spcAft>
              <a:buNone/>
            </a:pPr>
            <a:br>
              <a:rPr lang="en-US" u="sng" dirty="0">
                <a:solidFill>
                  <a:schemeClr val="hlink"/>
                </a:solidFill>
                <a:hlinkClick r:id="rId3"/>
              </a:rPr>
            </a:br>
            <a:endParaRPr u="sng" dirty="0">
              <a:solidFill>
                <a:schemeClr val="hlink"/>
              </a:solidFill>
              <a:hlinkClick r:id="rId3"/>
            </a:endParaRPr>
          </a:p>
        </p:txBody>
      </p:sp>
      <p:sp>
        <p:nvSpPr>
          <p:cNvPr id="65" name="Google Shape;65;p3: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66" name="Google Shape;6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300"/>
              <a:buFont typeface="Arial"/>
              <a:buNone/>
            </a:pPr>
            <a:r>
              <a:rPr lang="en-US" u="sng" dirty="0">
                <a:solidFill>
                  <a:schemeClr val="hlink"/>
                </a:solidFill>
                <a:hlinkClick r:id="rId3"/>
              </a:rPr>
              <a:t>CBE: https://www.cbe.org.eg/en/economic-research/time-series/downloadlist?category=623F34508AE148C1969795A8F78FDA49 (last access 01.09.2026)</a:t>
            </a:r>
          </a:p>
          <a:p>
            <a:pPr marL="0" lvl="0" indent="0" algn="l" rtl="0">
              <a:spcBef>
                <a:spcPts val="0"/>
              </a:spcBef>
              <a:spcAft>
                <a:spcPts val="0"/>
              </a:spcAft>
              <a:buNone/>
            </a:pPr>
            <a:endParaRPr u="sng" dirty="0">
              <a:solidFill>
                <a:schemeClr val="hlink"/>
              </a:solidFill>
              <a:hlinkClick r:id="rId4"/>
            </a:endParaRPr>
          </a:p>
          <a:p>
            <a:pPr marL="0" lvl="0" indent="0" algn="l" rtl="0">
              <a:spcBef>
                <a:spcPts val="0"/>
              </a:spcBef>
              <a:spcAft>
                <a:spcPts val="0"/>
              </a:spcAft>
              <a:buNone/>
            </a:pPr>
            <a:r>
              <a:rPr lang="en-US" u="sng" dirty="0" err="1">
                <a:solidFill>
                  <a:schemeClr val="hlink"/>
                </a:solidFill>
                <a:hlinkClick r:id="rId4"/>
              </a:rPr>
              <a:t>Weitere</a:t>
            </a:r>
            <a:r>
              <a:rPr lang="en-US" u="sng" dirty="0">
                <a:solidFill>
                  <a:schemeClr val="hlink"/>
                </a:solidFill>
                <a:hlinkClick r:id="rId4"/>
              </a:rPr>
              <a:t> Jahre: </a:t>
            </a:r>
            <a:endParaRPr dirty="0"/>
          </a:p>
        </p:txBody>
      </p:sp>
      <p:sp>
        <p:nvSpPr>
          <p:cNvPr id="80" name="Google Shape;80;p4: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5: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300"/>
              <a:buFont typeface="Calibri"/>
              <a:buNone/>
            </a:pPr>
            <a:r>
              <a:rPr lang="en-US" dirty="0"/>
              <a:t>Central Bank of Egypt: Inflation Rate in Egypt online under </a:t>
            </a:r>
            <a:r>
              <a:rPr lang="en-US" u="sng" dirty="0">
                <a:solidFill>
                  <a:schemeClr val="hlink"/>
                </a:solidFill>
                <a:hlinkClick r:id="rId3"/>
              </a:rPr>
              <a:t>Inflation https://www.cbe.org.eg/en/economic-research/statistics/inflation-rates </a:t>
            </a:r>
            <a:r>
              <a:rPr lang="en-US" dirty="0"/>
              <a:t>(last access: 01.09.2026).</a:t>
            </a:r>
            <a:endParaRPr dirty="0"/>
          </a:p>
          <a:p>
            <a:pPr marL="0" marR="0" lvl="0" indent="0" algn="l" rtl="0">
              <a:lnSpc>
                <a:spcPct val="100000"/>
              </a:lnSpc>
              <a:spcBef>
                <a:spcPts val="0"/>
              </a:spcBef>
              <a:spcAft>
                <a:spcPts val="0"/>
              </a:spcAft>
              <a:buClr>
                <a:schemeClr val="dk1"/>
              </a:buClr>
              <a:buSzPts val="1369"/>
              <a:buFont typeface="Calibri"/>
              <a:buNone/>
            </a:pPr>
            <a:endParaRPr dirty="0"/>
          </a:p>
          <a:p>
            <a:pPr marL="0" marR="0" lvl="0" indent="0" algn="l" rtl="0">
              <a:lnSpc>
                <a:spcPct val="100000"/>
              </a:lnSpc>
              <a:spcBef>
                <a:spcPts val="0"/>
              </a:spcBef>
              <a:spcAft>
                <a:spcPts val="0"/>
              </a:spcAft>
              <a:buClr>
                <a:schemeClr val="dk1"/>
              </a:buClr>
              <a:buSzPts val="1300"/>
              <a:buFont typeface="Calibri"/>
              <a:buNone/>
            </a:pPr>
            <a:r>
              <a:rPr lang="en-US" dirty="0"/>
              <a:t>Trading Economics: Egypt Unemployment Rate online under:  https://tradingeconomics.com/egypt/unemployment-rate (last access: 01.09.2026)</a:t>
            </a:r>
            <a:endParaRPr dirty="0"/>
          </a:p>
          <a:p>
            <a:pPr marL="0" marR="0" lvl="0" indent="0" algn="l" rtl="0">
              <a:lnSpc>
                <a:spcPct val="100000"/>
              </a:lnSpc>
              <a:spcBef>
                <a:spcPts val="0"/>
              </a:spcBef>
              <a:spcAft>
                <a:spcPts val="0"/>
              </a:spcAft>
              <a:buClr>
                <a:schemeClr val="dk1"/>
              </a:buClr>
              <a:buSzPts val="1369"/>
              <a:buFont typeface="Calibri"/>
              <a:buNone/>
            </a:pPr>
            <a:endParaRPr dirty="0"/>
          </a:p>
        </p:txBody>
      </p:sp>
      <p:sp>
        <p:nvSpPr>
          <p:cNvPr id="91" name="Google Shape;91;p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92" name="Google Shape;9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Trading Economics: Egypt Consumer Price Index (CPI) online under:  https://tradingeconomics.com/egypt/consumer-price-index-cpi (last access: 01.09.2026)</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https://www.cbe.org.eg/en/news-publications/news/2025/08/26/09/42/remittances-of-june-2025 (last access: 01.09.2026)</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01" name="Google Shape;101;p6: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02" name="Google Shape;10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7: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369"/>
              <a:buFont typeface="Arial"/>
              <a:buNone/>
            </a:pPr>
            <a:endParaRPr dirty="0"/>
          </a:p>
          <a:p>
            <a:pPr marL="285750" lvl="0" indent="-285750" algn="l" rtl="0">
              <a:spcBef>
                <a:spcPts val="0"/>
              </a:spcBef>
              <a:spcAft>
                <a:spcPts val="0"/>
              </a:spcAft>
              <a:buClr>
                <a:schemeClr val="dk1"/>
              </a:buClr>
              <a:buSzPts val="1300"/>
              <a:buFont typeface="Arial"/>
              <a:buChar char="•"/>
            </a:pPr>
            <a:r>
              <a:rPr lang="en-US" dirty="0"/>
              <a:t>STATISTA: </a:t>
            </a:r>
            <a:r>
              <a:rPr lang="en-US" dirty="0" err="1"/>
              <a:t>Aegyten</a:t>
            </a:r>
            <a:r>
              <a:rPr lang="en-US" dirty="0"/>
              <a:t>: </a:t>
            </a:r>
            <a:r>
              <a:rPr lang="en-US" dirty="0" err="1"/>
              <a:t>Anteile</a:t>
            </a:r>
            <a:r>
              <a:rPr lang="en-US" dirty="0"/>
              <a:t> der </a:t>
            </a:r>
            <a:r>
              <a:rPr lang="en-US" dirty="0" err="1"/>
              <a:t>Wirtschaftssektoren</a:t>
            </a:r>
            <a:r>
              <a:rPr lang="en-US" dirty="0"/>
              <a:t> am </a:t>
            </a:r>
            <a:r>
              <a:rPr lang="en-US" dirty="0" err="1"/>
              <a:t>Bruttoinlandsprodukt</a:t>
            </a:r>
            <a:r>
              <a:rPr lang="en-US" dirty="0"/>
              <a:t> (BIP) von 2010 bis 2020 online under https://de.statista.com/statistik/daten/studie/953411/umfrage/anteile-der-wirtschaftssektoren-am-bruttoinlandsprodukt-bip-von-aegypten/#professional (Letzter </a:t>
            </a:r>
            <a:r>
              <a:rPr lang="en-US" dirty="0" err="1"/>
              <a:t>Zugriff</a:t>
            </a:r>
            <a:r>
              <a:rPr lang="en-US" dirty="0"/>
              <a:t> 01.09.2026)</a:t>
            </a:r>
            <a:endParaRPr dirty="0"/>
          </a:p>
          <a:p>
            <a:pPr marL="285750" lvl="0" indent="-198818" algn="l" rtl="0">
              <a:spcBef>
                <a:spcPts val="0"/>
              </a:spcBef>
              <a:spcAft>
                <a:spcPts val="0"/>
              </a:spcAft>
              <a:buClr>
                <a:schemeClr val="dk1"/>
              </a:buClr>
              <a:buSzPts val="1369"/>
              <a:buFont typeface="Arial"/>
              <a:buNone/>
            </a:pPr>
            <a:endParaRPr dirty="0"/>
          </a:p>
          <a:p>
            <a:pPr marL="285750" lvl="0" indent="-285750" algn="l" rtl="0">
              <a:spcBef>
                <a:spcPts val="0"/>
              </a:spcBef>
              <a:spcAft>
                <a:spcPts val="0"/>
              </a:spcAft>
              <a:buClr>
                <a:schemeClr val="dk1"/>
              </a:buClr>
              <a:buSzPts val="1300"/>
              <a:buFont typeface="Arial"/>
              <a:buChar char="•"/>
            </a:pPr>
            <a:r>
              <a:rPr lang="en-US" dirty="0"/>
              <a:t>Trading Economics: Egypt Gross Fixed Capital Formation online under </a:t>
            </a:r>
            <a:r>
              <a:rPr lang="en-US" u="sng" dirty="0">
                <a:solidFill>
                  <a:schemeClr val="hlink"/>
                </a:solidFill>
                <a:hlinkClick r:id="rId3"/>
              </a:rPr>
              <a:t>Egypt - Gross Fixed Capital Formation - 2024 Data 2025 Forecast 1965-2022 Historical (tradingeconomics.com) </a:t>
            </a:r>
            <a:r>
              <a:rPr lang="en-US" dirty="0"/>
              <a:t>(last access 01.09.2026)</a:t>
            </a:r>
            <a:endParaRPr dirty="0"/>
          </a:p>
          <a:p>
            <a:pPr marL="285750" lvl="0" indent="-198818" algn="l" rtl="0">
              <a:spcBef>
                <a:spcPts val="0"/>
              </a:spcBef>
              <a:spcAft>
                <a:spcPts val="0"/>
              </a:spcAft>
              <a:buClr>
                <a:schemeClr val="dk1"/>
              </a:buClr>
              <a:buSzPts val="1369"/>
              <a:buFont typeface="Arial"/>
              <a:buNone/>
            </a:pPr>
            <a:endParaRPr lang="en-US" dirty="0"/>
          </a:p>
          <a:p>
            <a:pPr marL="285750" lvl="0" indent="-198818" algn="l" rtl="0">
              <a:spcBef>
                <a:spcPts val="0"/>
              </a:spcBef>
              <a:spcAft>
                <a:spcPts val="0"/>
              </a:spcAft>
              <a:buClr>
                <a:schemeClr val="dk1"/>
              </a:buClr>
              <a:buSzPts val="1369"/>
              <a:buFont typeface="Arial"/>
              <a:buNone/>
            </a:pPr>
            <a:endParaRPr dirty="0"/>
          </a:p>
          <a:p>
            <a:pPr marL="285750" lvl="0" indent="-198818" algn="l" rtl="0">
              <a:spcBef>
                <a:spcPts val="0"/>
              </a:spcBef>
              <a:spcAft>
                <a:spcPts val="0"/>
              </a:spcAft>
              <a:buClr>
                <a:schemeClr val="dk1"/>
              </a:buClr>
              <a:buSzPts val="1369"/>
              <a:buFont typeface="Arial"/>
              <a:buNone/>
            </a:pPr>
            <a:r>
              <a:rPr lang="en-US" dirty="0"/>
              <a:t>https://www.ceicdata.com/en/indicator/egypt/gross-fixed-capital-formation</a:t>
            </a:r>
          </a:p>
          <a:p>
            <a:pPr marL="285750" lvl="0" indent="-198818" algn="l" rtl="0">
              <a:spcBef>
                <a:spcPts val="0"/>
              </a:spcBef>
              <a:spcAft>
                <a:spcPts val="0"/>
              </a:spcAft>
              <a:buClr>
                <a:schemeClr val="dk1"/>
              </a:buClr>
              <a:buSzPts val="1369"/>
              <a:buFont typeface="Arial"/>
              <a:buNone/>
            </a:pPr>
            <a:endParaRPr lang="en-US" dirty="0"/>
          </a:p>
          <a:p>
            <a:pPr marL="285750" lvl="0" indent="-198818" algn="l" rtl="0">
              <a:spcBef>
                <a:spcPts val="0"/>
              </a:spcBef>
              <a:spcAft>
                <a:spcPts val="0"/>
              </a:spcAft>
              <a:buClr>
                <a:schemeClr val="dk1"/>
              </a:buClr>
              <a:buSzPts val="1369"/>
              <a:buFont typeface="Arial"/>
              <a:buNone/>
            </a:pPr>
            <a:r>
              <a:rPr lang="en-US" dirty="0">
                <a:hlinkClick r:id="rId4"/>
              </a:rPr>
              <a:t>Gross fixed capital formation (% of GDP) - Egypt, Arab Rep. | Data</a:t>
            </a:r>
            <a:endParaRPr dirty="0"/>
          </a:p>
        </p:txBody>
      </p:sp>
      <p:sp>
        <p:nvSpPr>
          <p:cNvPr id="113" name="Google Shape;113;p7: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14" name="Google Shape;11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GTAI: </a:t>
            </a:r>
            <a:r>
              <a:rPr lang="en-US" dirty="0" err="1">
                <a:solidFill>
                  <a:srgbClr val="002060"/>
                </a:solidFill>
              </a:rPr>
              <a:t>Ägyptens</a:t>
            </a:r>
            <a:r>
              <a:rPr lang="en-US" dirty="0">
                <a:solidFill>
                  <a:srgbClr val="002060"/>
                </a:solidFill>
              </a:rPr>
              <a:t> SWOT </a:t>
            </a:r>
            <a:r>
              <a:rPr lang="en-US" dirty="0" err="1">
                <a:solidFill>
                  <a:srgbClr val="002060"/>
                </a:solidFill>
              </a:rPr>
              <a:t>Analyse</a:t>
            </a:r>
            <a:r>
              <a:rPr lang="en-US" dirty="0">
                <a:solidFill>
                  <a:srgbClr val="002060"/>
                </a:solidFill>
              </a:rPr>
              <a:t> online </a:t>
            </a:r>
            <a:r>
              <a:rPr lang="en-US" dirty="0" err="1">
                <a:solidFill>
                  <a:srgbClr val="002060"/>
                </a:solidFill>
              </a:rPr>
              <a:t>unter</a:t>
            </a:r>
            <a:r>
              <a:rPr lang="en-US" dirty="0">
                <a:solidFill>
                  <a:srgbClr val="002060"/>
                </a:solidFill>
              </a:rPr>
              <a:t> </a:t>
            </a:r>
            <a:r>
              <a:rPr lang="en-US" sz="1400" dirty="0">
                <a:solidFill>
                  <a:srgbClr val="002060"/>
                </a:solidFill>
                <a:latin typeface="Arial"/>
                <a:ea typeface="Arial"/>
                <a:cs typeface="Arial"/>
                <a:sym typeface="Arial"/>
                <a:hlinkClick r:id="rId3"/>
              </a:rPr>
              <a:t>https://www.gtai.de/de/trade/aegypten-wirtschaft/wirtschaftsausblick</a:t>
            </a:r>
            <a:r>
              <a:rPr lang="en-US" sz="1400" dirty="0">
                <a:solidFill>
                  <a:srgbClr val="002060"/>
                </a:solidFill>
                <a:latin typeface="Arial"/>
                <a:ea typeface="Arial"/>
                <a:cs typeface="Arial"/>
                <a:sym typeface="Arial"/>
              </a:rPr>
              <a:t> </a:t>
            </a:r>
            <a:r>
              <a:rPr lang="en-US" dirty="0">
                <a:solidFill>
                  <a:srgbClr val="002060"/>
                </a:solidFill>
              </a:rPr>
              <a:t>(</a:t>
            </a:r>
            <a:r>
              <a:rPr lang="en-US" dirty="0" err="1">
                <a:solidFill>
                  <a:srgbClr val="002060"/>
                </a:solidFill>
              </a:rPr>
              <a:t>letzter</a:t>
            </a:r>
            <a:r>
              <a:rPr lang="en-US" dirty="0">
                <a:solidFill>
                  <a:srgbClr val="002060"/>
                </a:solidFill>
              </a:rPr>
              <a:t> </a:t>
            </a:r>
            <a:r>
              <a:rPr lang="en-US" dirty="0" err="1">
                <a:solidFill>
                  <a:srgbClr val="002060"/>
                </a:solidFill>
              </a:rPr>
              <a:t>Zugriff</a:t>
            </a:r>
            <a:r>
              <a:rPr lang="en-US" dirty="0">
                <a:solidFill>
                  <a:srgbClr val="002060"/>
                </a:solidFill>
              </a:rPr>
              <a:t> 02.06.2026).</a:t>
            </a:r>
          </a:p>
          <a:p>
            <a:pPr marL="0" lvl="0" indent="0" algn="l" rtl="0">
              <a:spcBef>
                <a:spcPts val="0"/>
              </a:spcBef>
              <a:spcAft>
                <a:spcPts val="0"/>
              </a:spcAft>
              <a:buNone/>
            </a:pPr>
            <a:r>
              <a:rPr lang="en-US" dirty="0"/>
              <a:t>https://www.gtai.de/de/trade/aegypten-wirtschaft</a:t>
            </a:r>
            <a:endParaRPr dirty="0"/>
          </a:p>
        </p:txBody>
      </p:sp>
      <p:sp>
        <p:nvSpPr>
          <p:cNvPr id="124" name="Google Shape;124;p8: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25" name="Google Shape;12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Trading Economics: Egypt Exports online under https://tradingeconomics.com/egypt/exports (last access 01.09.2026)</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Trading Economics: Egypt Exports by Country online under https://tradingeconomics.com/egypt/exports-by-country (last access 01.09.2027)</a:t>
            </a:r>
            <a:endParaRPr dirty="0"/>
          </a:p>
          <a:p>
            <a:pPr marL="0" lvl="0" indent="0" algn="l" rtl="0">
              <a:spcBef>
                <a:spcPts val="0"/>
              </a:spcBef>
              <a:spcAft>
                <a:spcPts val="0"/>
              </a:spcAft>
              <a:buNone/>
            </a:pPr>
            <a:endParaRPr dirty="0"/>
          </a:p>
        </p:txBody>
      </p:sp>
      <p:sp>
        <p:nvSpPr>
          <p:cNvPr id="154" name="Google Shape;154;p10: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55" name="Google Shape;15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Trading Economics: Egypt Imports online under https://tradingeconomics.com/egypt/imports (last access </a:t>
            </a:r>
            <a:r>
              <a:rPr lang="en-US" sz="1400" dirty="0"/>
              <a:t>01.09.2026</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Trading Economics: Egypt Imports By Country online under https://tradingeconomics.com/egypt/imports-by-country (last access </a:t>
            </a:r>
            <a:r>
              <a:rPr lang="en-US" sz="1400" dirty="0"/>
              <a:t>01.09.2026</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66" name="Google Shape;166;p11: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167" name="Google Shape;16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2: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Statistisches</a:t>
            </a:r>
            <a:r>
              <a:rPr lang="en-US" dirty="0"/>
              <a:t> </a:t>
            </a:r>
            <a:r>
              <a:rPr lang="en-US" dirty="0" err="1"/>
              <a:t>Bundesamt</a:t>
            </a:r>
            <a:r>
              <a:rPr lang="en-US" dirty="0"/>
              <a:t> online </a:t>
            </a:r>
            <a:r>
              <a:rPr lang="en-US" dirty="0" err="1"/>
              <a:t>unter</a:t>
            </a:r>
            <a:r>
              <a:rPr lang="en-US" dirty="0"/>
              <a:t> https://www-genesis.destatis.de/genesis/online?operation=previous&amp;levelindex=1&amp;step=0&amp;titel=Tabellenaufbau&amp;levelid=1629974393846&amp;levelid=1629974201625 (</a:t>
            </a:r>
            <a:r>
              <a:rPr lang="en-US" dirty="0" err="1"/>
              <a:t>letzter</a:t>
            </a:r>
            <a:r>
              <a:rPr lang="en-US" dirty="0"/>
              <a:t> </a:t>
            </a:r>
            <a:r>
              <a:rPr lang="en-US" dirty="0" err="1"/>
              <a:t>Zugriff</a:t>
            </a:r>
            <a:r>
              <a:rPr lang="en-US" dirty="0"/>
              <a:t> </a:t>
            </a:r>
            <a:r>
              <a:rPr lang="en-US" sz="1200" dirty="0"/>
              <a:t> 01.09.2026</a:t>
            </a:r>
            <a:r>
              <a:rPr lang="en-US" dirty="0"/>
              <a:t>)</a:t>
            </a:r>
            <a:endParaRPr dirty="0"/>
          </a:p>
        </p:txBody>
      </p:sp>
      <p:sp>
        <p:nvSpPr>
          <p:cNvPr id="179" name="Google Shape;179;p12: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180" name="Google Shape;18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Statistische</a:t>
            </a:r>
            <a:r>
              <a:rPr lang="en-US" dirty="0"/>
              <a:t> </a:t>
            </a:r>
            <a:r>
              <a:rPr lang="en-US" dirty="0" err="1"/>
              <a:t>Bundesamt</a:t>
            </a:r>
            <a:r>
              <a:rPr lang="en-US" dirty="0"/>
              <a:t> online </a:t>
            </a:r>
            <a:r>
              <a:rPr lang="en-US" dirty="0" err="1"/>
              <a:t>unter</a:t>
            </a:r>
            <a:r>
              <a:rPr lang="en-US" dirty="0"/>
              <a:t> https://www-genesis.destatis.de/genesis/online?operation=statistic&amp;levelindex=0&amp;levelid=1629967921950&amp;code=51000#abreadcrumb (</a:t>
            </a:r>
            <a:r>
              <a:rPr lang="en-US" dirty="0" err="1"/>
              <a:t>letzter</a:t>
            </a:r>
            <a:r>
              <a:rPr lang="en-US" dirty="0"/>
              <a:t> </a:t>
            </a:r>
            <a:r>
              <a:rPr lang="en-US" dirty="0" err="1"/>
              <a:t>Zugriff</a:t>
            </a:r>
            <a:r>
              <a:rPr lang="en-US" dirty="0"/>
              <a:t> </a:t>
            </a:r>
            <a:r>
              <a:rPr lang="en-US" sz="1400" dirty="0"/>
              <a:t>01.09.2026</a:t>
            </a:r>
            <a:r>
              <a:rPr lang="en-US" dirty="0"/>
              <a:t>)</a:t>
            </a:r>
            <a:endParaRPr dirty="0"/>
          </a:p>
        </p:txBody>
      </p:sp>
      <p:sp>
        <p:nvSpPr>
          <p:cNvPr id="190" name="Google Shape;190;p13: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191" name="Google Shape;19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4: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85750" lvl="0" indent="-285750" algn="l" rtl="0">
              <a:spcBef>
                <a:spcPts val="0"/>
              </a:spcBef>
              <a:spcAft>
                <a:spcPts val="0"/>
              </a:spcAft>
              <a:buClr>
                <a:schemeClr val="dk1"/>
              </a:buClr>
              <a:buSzPts val="1300"/>
              <a:buFont typeface="Arial"/>
              <a:buChar char="•"/>
            </a:pPr>
            <a:r>
              <a:rPr lang="en-US" dirty="0" err="1"/>
              <a:t>Statistische</a:t>
            </a:r>
            <a:r>
              <a:rPr lang="en-US" dirty="0"/>
              <a:t> </a:t>
            </a:r>
            <a:r>
              <a:rPr lang="en-US" dirty="0" err="1"/>
              <a:t>Bundesamt</a:t>
            </a:r>
            <a:r>
              <a:rPr lang="en-US" dirty="0"/>
              <a:t> online </a:t>
            </a:r>
            <a:r>
              <a:rPr lang="en-US" dirty="0" err="1"/>
              <a:t>unter</a:t>
            </a:r>
            <a:r>
              <a:rPr lang="en-US" dirty="0"/>
              <a:t>: https://www-genesis.destatis.de/genesis/online?operation=previous&amp;levelindex=2&amp;step=0&amp;titel=Statistik+%28Tabellen%29&amp;levelid=1629969531437&amp;levelid=1629969263424 (</a:t>
            </a:r>
            <a:r>
              <a:rPr lang="en-US" dirty="0" err="1"/>
              <a:t>letzter</a:t>
            </a:r>
            <a:r>
              <a:rPr lang="en-US" dirty="0"/>
              <a:t> </a:t>
            </a:r>
            <a:r>
              <a:rPr lang="en-US" dirty="0" err="1"/>
              <a:t>Zugriff</a:t>
            </a:r>
            <a:r>
              <a:rPr lang="en-US" dirty="0"/>
              <a:t> </a:t>
            </a:r>
            <a:r>
              <a:rPr lang="en-US" sz="1400" dirty="0"/>
              <a:t>01.09.2026).</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369" b="1" i="0" dirty="0">
                <a:solidFill>
                  <a:schemeClr val="dk1"/>
                </a:solidFill>
                <a:latin typeface="Calibri"/>
                <a:ea typeface="Calibri"/>
                <a:cs typeface="Calibri"/>
                <a:sym typeface="Calibri"/>
              </a:rPr>
              <a:t>Aus- und </a:t>
            </a:r>
            <a:r>
              <a:rPr lang="en-US" sz="1369" b="1" i="0" dirty="0" err="1">
                <a:solidFill>
                  <a:schemeClr val="dk1"/>
                </a:solidFill>
                <a:latin typeface="Calibri"/>
                <a:ea typeface="Calibri"/>
                <a:cs typeface="Calibri"/>
                <a:sym typeface="Calibri"/>
              </a:rPr>
              <a:t>Einfuhr</a:t>
            </a:r>
            <a:r>
              <a:rPr lang="en-US" sz="1369" b="1" i="0" dirty="0">
                <a:solidFill>
                  <a:schemeClr val="dk1"/>
                </a:solidFill>
                <a:latin typeface="Calibri"/>
                <a:ea typeface="Calibri"/>
                <a:cs typeface="Calibri"/>
                <a:sym typeface="Calibri"/>
              </a:rPr>
              <a:t> (</a:t>
            </a:r>
            <a:r>
              <a:rPr lang="en-US" sz="1369" b="1" i="0" dirty="0" err="1">
                <a:solidFill>
                  <a:schemeClr val="dk1"/>
                </a:solidFill>
                <a:latin typeface="Calibri"/>
                <a:ea typeface="Calibri"/>
                <a:cs typeface="Calibri"/>
                <a:sym typeface="Calibri"/>
              </a:rPr>
              <a:t>Außenhandel</a:t>
            </a:r>
            <a:r>
              <a:rPr lang="en-US" sz="1369" b="1" i="0" dirty="0">
                <a:solidFill>
                  <a:schemeClr val="dk1"/>
                </a:solidFill>
                <a:latin typeface="Calibri"/>
                <a:ea typeface="Calibri"/>
                <a:cs typeface="Calibri"/>
                <a:sym typeface="Calibri"/>
              </a:rPr>
              <a:t>): Deutschland, Jahre, Länder,</a:t>
            </a:r>
            <a:br>
              <a:rPr lang="en-US" dirty="0"/>
            </a:br>
            <a:r>
              <a:rPr lang="en-US" sz="1369" b="1" i="0" dirty="0" err="1">
                <a:solidFill>
                  <a:schemeClr val="dk1"/>
                </a:solidFill>
                <a:latin typeface="Calibri"/>
                <a:ea typeface="Calibri"/>
                <a:cs typeface="Calibri"/>
                <a:sym typeface="Calibri"/>
              </a:rPr>
              <a:t>Warensystematik</a:t>
            </a:r>
            <a:r>
              <a:rPr lang="en-US" sz="1369" b="1" i="0" dirty="0">
                <a:solidFill>
                  <a:schemeClr val="dk1"/>
                </a:solidFill>
                <a:latin typeface="Calibri"/>
                <a:ea typeface="Calibri"/>
                <a:cs typeface="Calibri"/>
                <a:sym typeface="Calibri"/>
              </a:rPr>
              <a:t> – SITC (2-Steller)</a:t>
            </a:r>
            <a:endParaRPr dirty="0"/>
          </a:p>
        </p:txBody>
      </p:sp>
      <p:sp>
        <p:nvSpPr>
          <p:cNvPr id="210" name="Google Shape;210;p14: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rgbClr val="000000"/>
              </a:solidFill>
              <a:latin typeface="Calibri"/>
              <a:ea typeface="Calibri"/>
              <a:cs typeface="Calibri"/>
              <a:sym typeface="Calibri"/>
            </a:endParaRPr>
          </a:p>
        </p:txBody>
      </p:sp>
      <p:sp>
        <p:nvSpPr>
          <p:cNvPr id="211" name="Google Shape;21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369"/>
              <a:buFont typeface="Calibri"/>
              <a:buNone/>
            </a:pPr>
            <a:r>
              <a:rPr lang="en-US" sz="1369" dirty="0">
                <a:solidFill>
                  <a:schemeClr val="dk1"/>
                </a:solidFill>
                <a:latin typeface="Calibri"/>
                <a:ea typeface="Calibri"/>
                <a:cs typeface="Calibri"/>
                <a:sym typeface="Calibri"/>
              </a:rPr>
              <a:t>STATISTA: </a:t>
            </a:r>
            <a:r>
              <a:rPr lang="en-US" sz="1369" dirty="0" err="1">
                <a:solidFill>
                  <a:schemeClr val="dk1"/>
                </a:solidFill>
                <a:latin typeface="Calibri"/>
                <a:ea typeface="Calibri"/>
                <a:cs typeface="Calibri"/>
                <a:sym typeface="Calibri"/>
              </a:rPr>
              <a:t>Ägypten</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Wachstum</a:t>
            </a:r>
            <a:r>
              <a:rPr lang="en-US" sz="1369" dirty="0">
                <a:solidFill>
                  <a:schemeClr val="dk1"/>
                </a:solidFill>
                <a:latin typeface="Calibri"/>
                <a:ea typeface="Calibri"/>
                <a:cs typeface="Calibri"/>
                <a:sym typeface="Calibri"/>
              </a:rPr>
              <a:t> des </a:t>
            </a:r>
            <a:r>
              <a:rPr lang="en-US" sz="1369" dirty="0" err="1">
                <a:solidFill>
                  <a:schemeClr val="dk1"/>
                </a:solidFill>
                <a:latin typeface="Calibri"/>
                <a:ea typeface="Calibri"/>
                <a:cs typeface="Calibri"/>
                <a:sym typeface="Calibri"/>
              </a:rPr>
              <a:t>realen</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Bruttoinlandsprodukts</a:t>
            </a:r>
            <a:r>
              <a:rPr lang="en-US" sz="1369" dirty="0">
                <a:solidFill>
                  <a:schemeClr val="dk1"/>
                </a:solidFill>
                <a:latin typeface="Calibri"/>
                <a:ea typeface="Calibri"/>
                <a:cs typeface="Calibri"/>
                <a:sym typeface="Calibri"/>
              </a:rPr>
              <a:t> (BIP) von 1980 bis 2021 und </a:t>
            </a:r>
            <a:r>
              <a:rPr lang="en-US" sz="1369" dirty="0" err="1">
                <a:solidFill>
                  <a:schemeClr val="dk1"/>
                </a:solidFill>
                <a:latin typeface="Calibri"/>
                <a:ea typeface="Calibri"/>
                <a:cs typeface="Calibri"/>
                <a:sym typeface="Calibri"/>
              </a:rPr>
              <a:t>Prognosen</a:t>
            </a:r>
            <a:r>
              <a:rPr lang="en-US" sz="1369" dirty="0">
                <a:solidFill>
                  <a:schemeClr val="dk1"/>
                </a:solidFill>
                <a:latin typeface="Calibri"/>
                <a:ea typeface="Calibri"/>
                <a:cs typeface="Calibri"/>
                <a:sym typeface="Calibri"/>
              </a:rPr>
              <a:t> bis 2026 online </a:t>
            </a:r>
            <a:r>
              <a:rPr lang="en-US" sz="1369" dirty="0" err="1">
                <a:solidFill>
                  <a:schemeClr val="dk1"/>
                </a:solidFill>
                <a:latin typeface="Calibri"/>
                <a:ea typeface="Calibri"/>
                <a:cs typeface="Calibri"/>
                <a:sym typeface="Calibri"/>
              </a:rPr>
              <a:t>unter</a:t>
            </a:r>
            <a:r>
              <a:rPr lang="en-US" sz="1369" dirty="0">
                <a:solidFill>
                  <a:schemeClr val="dk1"/>
                </a:solidFill>
                <a:latin typeface="Calibri"/>
                <a:ea typeface="Calibri"/>
                <a:cs typeface="Calibri"/>
                <a:sym typeface="Calibri"/>
              </a:rPr>
              <a:t> https://de.statista.com/statistik/daten/studie/261570/umfrage/wachstum-des-bruttoinlandsprodukts-bip-in-aegypten (</a:t>
            </a:r>
            <a:r>
              <a:rPr lang="en-US" sz="1369" dirty="0" err="1">
                <a:solidFill>
                  <a:schemeClr val="dk1"/>
                </a:solidFill>
                <a:latin typeface="Calibri"/>
                <a:ea typeface="Calibri"/>
                <a:cs typeface="Calibri"/>
                <a:sym typeface="Calibri"/>
              </a:rPr>
              <a:t>letzter</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Zugriff</a:t>
            </a:r>
            <a:r>
              <a:rPr lang="en-US" sz="1369" dirty="0">
                <a:solidFill>
                  <a:schemeClr val="dk1"/>
                </a:solidFill>
                <a:latin typeface="Calibri"/>
                <a:ea typeface="Calibri"/>
                <a:cs typeface="Calibri"/>
                <a:sym typeface="Calibri"/>
              </a:rPr>
              <a:t> </a:t>
            </a:r>
            <a:r>
              <a:rPr lang="en-US" sz="1400" dirty="0">
                <a:solidFill>
                  <a:schemeClr val="dk1"/>
                </a:solidFill>
                <a:latin typeface="Calibri"/>
                <a:ea typeface="Calibri"/>
                <a:cs typeface="Calibri"/>
                <a:sym typeface="Calibri"/>
              </a:rPr>
              <a:t>01.09.2026</a:t>
            </a:r>
            <a:r>
              <a:rPr lang="en-US" sz="1369" dirty="0">
                <a:solidFill>
                  <a:schemeClr val="dk1"/>
                </a:solidFill>
                <a:latin typeface="Calibri"/>
                <a:ea typeface="Calibri"/>
                <a:cs typeface="Calibri"/>
                <a:sym typeface="Calibri"/>
              </a:rPr>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369" dirty="0">
                <a:solidFill>
                  <a:schemeClr val="dk1"/>
                </a:solidFill>
                <a:latin typeface="Calibri"/>
                <a:ea typeface="Calibri"/>
                <a:cs typeface="Calibri"/>
                <a:sym typeface="Calibri"/>
              </a:rPr>
              <a:t>STATISTA: </a:t>
            </a:r>
            <a:r>
              <a:rPr lang="en-US" sz="1369" dirty="0" err="1">
                <a:solidFill>
                  <a:schemeClr val="dk1"/>
                </a:solidFill>
                <a:latin typeface="Calibri"/>
                <a:ea typeface="Calibri"/>
                <a:cs typeface="Calibri"/>
                <a:sym typeface="Calibri"/>
              </a:rPr>
              <a:t>Gemeinschaftsdiagnose</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Entwicklung</a:t>
            </a:r>
            <a:r>
              <a:rPr lang="en-US" sz="1369" dirty="0">
                <a:solidFill>
                  <a:schemeClr val="dk1"/>
                </a:solidFill>
                <a:latin typeface="Calibri"/>
                <a:ea typeface="Calibri"/>
                <a:cs typeface="Calibri"/>
                <a:sym typeface="Calibri"/>
              </a:rPr>
              <a:t> des </a:t>
            </a:r>
            <a:r>
              <a:rPr lang="en-US" sz="1369" dirty="0" err="1">
                <a:solidFill>
                  <a:schemeClr val="dk1"/>
                </a:solidFill>
                <a:latin typeface="Calibri"/>
                <a:ea typeface="Calibri"/>
                <a:cs typeface="Calibri"/>
                <a:sym typeface="Calibri"/>
              </a:rPr>
              <a:t>realen</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Bruttoinlandsprodukts</a:t>
            </a:r>
            <a:r>
              <a:rPr lang="en-US" sz="1369" dirty="0">
                <a:solidFill>
                  <a:schemeClr val="dk1"/>
                </a:solidFill>
                <a:latin typeface="Calibri"/>
                <a:ea typeface="Calibri"/>
                <a:cs typeface="Calibri"/>
                <a:sym typeface="Calibri"/>
              </a:rPr>
              <a:t> in Deutschland von 2008 bis 2021 und Prognose bis 2026 ((</a:t>
            </a:r>
            <a:r>
              <a:rPr lang="en-US" sz="1369" dirty="0" err="1">
                <a:solidFill>
                  <a:schemeClr val="dk1"/>
                </a:solidFill>
                <a:latin typeface="Calibri"/>
                <a:ea typeface="Calibri"/>
                <a:cs typeface="Calibri"/>
                <a:sym typeface="Calibri"/>
              </a:rPr>
              <a:t>Veränderung</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gegenüber</a:t>
            </a:r>
            <a:r>
              <a:rPr lang="en-US" sz="1369" dirty="0">
                <a:solidFill>
                  <a:schemeClr val="dk1"/>
                </a:solidFill>
                <a:latin typeface="Calibri"/>
                <a:ea typeface="Calibri"/>
                <a:cs typeface="Calibri"/>
                <a:sym typeface="Calibri"/>
              </a:rPr>
              <a:t> dem </a:t>
            </a:r>
            <a:r>
              <a:rPr lang="en-US" sz="1369" dirty="0" err="1">
                <a:solidFill>
                  <a:schemeClr val="dk1"/>
                </a:solidFill>
                <a:latin typeface="Calibri"/>
                <a:ea typeface="Calibri"/>
                <a:cs typeface="Calibri"/>
                <a:sym typeface="Calibri"/>
              </a:rPr>
              <a:t>Vorjahr</a:t>
            </a:r>
            <a:r>
              <a:rPr lang="en-US" sz="1369" dirty="0">
                <a:solidFill>
                  <a:schemeClr val="dk1"/>
                </a:solidFill>
                <a:latin typeface="Calibri"/>
                <a:ea typeface="Calibri"/>
                <a:cs typeface="Calibri"/>
                <a:sym typeface="Calibri"/>
              </a:rPr>
              <a:t>)(</a:t>
            </a:r>
            <a:r>
              <a:rPr lang="en-US" sz="1369" dirty="0" err="1">
                <a:solidFill>
                  <a:schemeClr val="dk1"/>
                </a:solidFill>
                <a:latin typeface="Calibri"/>
                <a:ea typeface="Calibri"/>
                <a:cs typeface="Calibri"/>
                <a:sym typeface="Calibri"/>
              </a:rPr>
              <a:t>letzter</a:t>
            </a:r>
            <a:r>
              <a:rPr lang="en-US" sz="1369" dirty="0">
                <a:solidFill>
                  <a:schemeClr val="dk1"/>
                </a:solidFill>
                <a:latin typeface="Calibri"/>
                <a:ea typeface="Calibri"/>
                <a:cs typeface="Calibri"/>
                <a:sym typeface="Calibri"/>
              </a:rPr>
              <a:t> </a:t>
            </a:r>
            <a:r>
              <a:rPr lang="en-US" sz="1369" dirty="0" err="1">
                <a:solidFill>
                  <a:schemeClr val="dk1"/>
                </a:solidFill>
                <a:latin typeface="Calibri"/>
                <a:ea typeface="Calibri"/>
                <a:cs typeface="Calibri"/>
                <a:sym typeface="Calibri"/>
              </a:rPr>
              <a:t>Zugriff</a:t>
            </a:r>
            <a:r>
              <a:rPr lang="en-US" sz="1369" dirty="0">
                <a:solidFill>
                  <a:schemeClr val="dk1"/>
                </a:solidFill>
                <a:latin typeface="Calibri"/>
                <a:ea typeface="Calibri"/>
                <a:cs typeface="Calibri"/>
                <a:sym typeface="Calibri"/>
              </a:rPr>
              <a:t> 01.09.2026)</a:t>
            </a:r>
          </a:p>
        </p:txBody>
      </p:sp>
      <p:sp>
        <p:nvSpPr>
          <p:cNvPr id="221" name="Google Shape;221;p15: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22" name="Google Shape;22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6:notes"/>
          <p:cNvSpPr>
            <a:spLocks noGrp="1" noRot="1" noChangeAspect="1"/>
          </p:cNvSpPr>
          <p:nvPr>
            <p:ph type="sldImg" idx="2"/>
          </p:nvPr>
        </p:nvSpPr>
        <p:spPr>
          <a:xfrm>
            <a:off x="1247775" y="1143000"/>
            <a:ext cx="436245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400" b="1" u="sng" dirty="0" err="1">
                <a:solidFill>
                  <a:srgbClr val="002060"/>
                </a:solidFill>
              </a:rPr>
              <a:t>Quellen</a:t>
            </a:r>
            <a:r>
              <a:rPr lang="en-US" sz="1400" b="1" u="sng" dirty="0">
                <a:solidFill>
                  <a:srgbClr val="002060"/>
                </a:solidFill>
              </a:rPr>
              <a:t>:</a:t>
            </a:r>
            <a:endParaRPr dirty="0"/>
          </a:p>
          <a:p>
            <a:pPr marL="0" marR="0" lvl="0" indent="0" algn="l" rtl="0">
              <a:lnSpc>
                <a:spcPct val="100000"/>
              </a:lnSpc>
              <a:spcBef>
                <a:spcPts val="0"/>
              </a:spcBef>
              <a:spcAft>
                <a:spcPts val="0"/>
              </a:spcAft>
              <a:buClr>
                <a:schemeClr val="dk1"/>
              </a:buClr>
              <a:buSzPts val="1400"/>
              <a:buFont typeface="Arial"/>
              <a:buNone/>
            </a:pPr>
            <a:endParaRPr sz="1400" dirty="0">
              <a:solidFill>
                <a:srgbClr val="0563C1"/>
              </a:solidFill>
            </a:endParaRPr>
          </a:p>
          <a:p>
            <a:pPr marL="285750" marR="0" lvl="0" indent="-285750" algn="l" rtl="0">
              <a:lnSpc>
                <a:spcPct val="100000"/>
              </a:lnSpc>
              <a:spcBef>
                <a:spcPts val="0"/>
              </a:spcBef>
              <a:spcAft>
                <a:spcPts val="0"/>
              </a:spcAft>
              <a:buClr>
                <a:schemeClr val="dk1"/>
              </a:buClr>
              <a:buSzPts val="1400"/>
              <a:buFont typeface="Arial"/>
              <a:buChar char="•"/>
            </a:pPr>
            <a:r>
              <a:rPr lang="en-US" sz="1400" dirty="0"/>
              <a:t>Egypt: Gross Domestic Product (GDP) in Current Prices from 1986 to 2026 (in billion U.S. dollars) online under https://www.statista.com/statistics/377349/gross-domestic-product-gdp-in-egypt/ </a:t>
            </a:r>
            <a:r>
              <a:rPr lang="en-US" sz="1400" dirty="0">
                <a:solidFill>
                  <a:schemeClr val="dk1"/>
                </a:solidFill>
                <a:latin typeface="Calibri"/>
                <a:ea typeface="Calibri"/>
                <a:cs typeface="Calibri"/>
                <a:sym typeface="Calibri"/>
              </a:rPr>
              <a:t>(</a:t>
            </a:r>
            <a:r>
              <a:rPr lang="en-US" sz="1400" dirty="0" err="1">
                <a:solidFill>
                  <a:schemeClr val="dk1"/>
                </a:solidFill>
                <a:latin typeface="Calibri"/>
                <a:ea typeface="Calibri"/>
                <a:cs typeface="Calibri"/>
                <a:sym typeface="Calibri"/>
              </a:rPr>
              <a:t>letzter</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Zugriff</a:t>
            </a:r>
            <a:r>
              <a:rPr lang="en-US" sz="1400" dirty="0">
                <a:solidFill>
                  <a:schemeClr val="dk1"/>
                </a:solidFill>
                <a:latin typeface="Calibri"/>
                <a:ea typeface="Calibri"/>
                <a:cs typeface="Calibri"/>
                <a:sym typeface="Calibri"/>
              </a:rPr>
              <a:t> 09.052024).</a:t>
            </a:r>
            <a:endParaRPr sz="1400" dirty="0">
              <a:solidFill>
                <a:schemeClr val="dk1"/>
              </a:solidFill>
              <a:latin typeface="Calibri"/>
              <a:ea typeface="Calibri"/>
              <a:cs typeface="Calibri"/>
              <a:sym typeface="Calibri"/>
            </a:endParaRPr>
          </a:p>
          <a:p>
            <a:pPr marL="285750" lvl="0" indent="-196850" algn="l" rtl="0">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Egypt: Growth Rate of the Real Gross Domestic Product (GDP) from 2016 to 2026 online under: https://www.statista.com/statistics/377340/gross-domestic-product-gdp-growth-rate-in-egypt/ </a:t>
            </a:r>
            <a:r>
              <a:rPr lang="en-US" sz="1400" dirty="0">
                <a:solidFill>
                  <a:schemeClr val="dk1"/>
                </a:solidFill>
                <a:latin typeface="Calibri"/>
                <a:ea typeface="Calibri"/>
                <a:cs typeface="Calibri"/>
                <a:sym typeface="Calibri"/>
              </a:rPr>
              <a:t>(</a:t>
            </a:r>
            <a:r>
              <a:rPr lang="en-US" sz="1400" dirty="0" err="1">
                <a:solidFill>
                  <a:schemeClr val="dk1"/>
                </a:solidFill>
                <a:latin typeface="Calibri"/>
                <a:ea typeface="Calibri"/>
                <a:cs typeface="Calibri"/>
                <a:sym typeface="Calibri"/>
              </a:rPr>
              <a:t>letzter</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Zugriff</a:t>
            </a:r>
            <a:r>
              <a:rPr lang="en-US" sz="1400" dirty="0">
                <a:solidFill>
                  <a:schemeClr val="dk1"/>
                </a:solidFill>
                <a:latin typeface="Calibri"/>
                <a:ea typeface="Calibri"/>
                <a:cs typeface="Calibri"/>
                <a:sym typeface="Calibri"/>
              </a:rPr>
              <a:t> 09.05.2024).</a:t>
            </a:r>
            <a:endParaRPr sz="14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Arial"/>
              <a:buNone/>
            </a:pPr>
            <a:endParaRPr sz="1400"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GTAI: </a:t>
            </a:r>
            <a:r>
              <a:rPr lang="en-US" sz="1400" dirty="0" err="1">
                <a:solidFill>
                  <a:srgbClr val="002060"/>
                </a:solidFill>
              </a:rPr>
              <a:t>Ägyptens</a:t>
            </a:r>
            <a:r>
              <a:rPr lang="en-US" sz="1400" dirty="0">
                <a:solidFill>
                  <a:srgbClr val="002060"/>
                </a:solidFill>
              </a:rPr>
              <a:t> SWOT </a:t>
            </a:r>
            <a:r>
              <a:rPr lang="en-US" sz="1400" dirty="0" err="1">
                <a:solidFill>
                  <a:srgbClr val="002060"/>
                </a:solidFill>
              </a:rPr>
              <a:t>Analyse</a:t>
            </a:r>
            <a:r>
              <a:rPr lang="en-US" sz="1400" dirty="0">
                <a:solidFill>
                  <a:srgbClr val="002060"/>
                </a:solidFill>
              </a:rPr>
              <a:t> online </a:t>
            </a:r>
            <a:r>
              <a:rPr lang="en-US" sz="1400" dirty="0" err="1">
                <a:solidFill>
                  <a:srgbClr val="002060"/>
                </a:solidFill>
              </a:rPr>
              <a:t>unter</a:t>
            </a:r>
            <a:r>
              <a:rPr lang="en-US" sz="1400" dirty="0">
                <a:solidFill>
                  <a:srgbClr val="002060"/>
                </a:solidFill>
              </a:rPr>
              <a:t> https://www.gtai.de/de/trade/aegypten/wirtschaftsumfeld/ukrainekrieg-stellt-aegyptens-wirtschaftsmodell-auf-die-probe-539398 (</a:t>
            </a:r>
            <a:r>
              <a:rPr lang="en-US" sz="1400" dirty="0" err="1">
                <a:solidFill>
                  <a:srgbClr val="002060"/>
                </a:solidFill>
              </a:rPr>
              <a:t>letzter</a:t>
            </a:r>
            <a:r>
              <a:rPr lang="en-US" sz="1400" dirty="0">
                <a:solidFill>
                  <a:srgbClr val="002060"/>
                </a:solidFill>
              </a:rPr>
              <a:t> </a:t>
            </a:r>
            <a:r>
              <a:rPr lang="en-US" sz="1400" dirty="0" err="1">
                <a:solidFill>
                  <a:srgbClr val="002060"/>
                </a:solidFill>
              </a:rPr>
              <a:t>Zugriff</a:t>
            </a:r>
            <a:r>
              <a:rPr lang="en-US" sz="1400" dirty="0">
                <a:solidFill>
                  <a:srgbClr val="002060"/>
                </a:solidFill>
              </a:rPr>
              <a:t>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solidFill>
                <a:srgbClr val="002060"/>
              </a:solidFill>
            </a:endParaRPr>
          </a:p>
          <a:p>
            <a:pPr marL="285750" marR="0" lvl="0" indent="-285750" algn="l" rtl="0">
              <a:lnSpc>
                <a:spcPct val="100000"/>
              </a:lnSpc>
              <a:spcBef>
                <a:spcPts val="0"/>
              </a:spcBef>
              <a:spcAft>
                <a:spcPts val="0"/>
              </a:spcAft>
              <a:buClr>
                <a:schemeClr val="dk1"/>
              </a:buClr>
              <a:buSzPts val="1400"/>
              <a:buFont typeface="Arial"/>
              <a:buChar char="•"/>
            </a:pPr>
            <a:r>
              <a:rPr lang="en-US" sz="1400" dirty="0"/>
              <a:t>LYNX: Egypt Macroeconomic Overview online under </a:t>
            </a:r>
            <a:r>
              <a:rPr lang="en-US" sz="1400" u="sng" dirty="0">
                <a:solidFill>
                  <a:schemeClr val="hlink"/>
                </a:solidFill>
                <a:hlinkClick r:id="rId3"/>
              </a:rPr>
              <a:t>LYNX Macroeconomic Review - 22082021.pdf</a:t>
            </a:r>
            <a:r>
              <a:rPr lang="en-US" sz="1400" dirty="0"/>
              <a:t> (last access: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Region Profile: Middle East &amp; North Africa: Doing Business 2020. Comparing Business Regulation in 190 Economies online under: thtps://www.doingbusiness.org/content/dam/doingBusiness/media/Profiles/Regional/DB2020/MENA.pdf (last access 21.02.2023)</a:t>
            </a:r>
            <a:endParaRPr dirty="0"/>
          </a:p>
          <a:p>
            <a:pPr marL="0" marR="0" lvl="0" indent="0" algn="l" rtl="0">
              <a:lnSpc>
                <a:spcPct val="100000"/>
              </a:lnSpc>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400"/>
              <a:buFont typeface="Arial"/>
              <a:buChar char="•"/>
            </a:pPr>
            <a:r>
              <a:rPr lang="en-US" sz="1400" dirty="0">
                <a:solidFill>
                  <a:schemeClr val="dk1"/>
                </a:solidFill>
                <a:latin typeface="Calibri"/>
                <a:ea typeface="Calibri"/>
                <a:cs typeface="Calibri"/>
                <a:sym typeface="Calibri"/>
              </a:rPr>
              <a:t>STATISTA: </a:t>
            </a:r>
            <a:r>
              <a:rPr lang="en-US" sz="1400" dirty="0" err="1">
                <a:solidFill>
                  <a:schemeClr val="dk1"/>
                </a:solidFill>
                <a:latin typeface="Calibri"/>
                <a:ea typeface="Calibri"/>
                <a:cs typeface="Calibri"/>
                <a:sym typeface="Calibri"/>
              </a:rPr>
              <a:t>Ägypten</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Wachstum</a:t>
            </a:r>
            <a:r>
              <a:rPr lang="en-US" sz="1400" dirty="0">
                <a:solidFill>
                  <a:schemeClr val="dk1"/>
                </a:solidFill>
                <a:latin typeface="Calibri"/>
                <a:ea typeface="Calibri"/>
                <a:cs typeface="Calibri"/>
                <a:sym typeface="Calibri"/>
              </a:rPr>
              <a:t> des </a:t>
            </a:r>
            <a:r>
              <a:rPr lang="en-US" sz="1400" dirty="0" err="1">
                <a:solidFill>
                  <a:schemeClr val="dk1"/>
                </a:solidFill>
                <a:latin typeface="Calibri"/>
                <a:ea typeface="Calibri"/>
                <a:cs typeface="Calibri"/>
                <a:sym typeface="Calibri"/>
              </a:rPr>
              <a:t>realen</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Bruttoinlandsprodukts</a:t>
            </a:r>
            <a:r>
              <a:rPr lang="en-US" sz="1400" dirty="0">
                <a:solidFill>
                  <a:schemeClr val="dk1"/>
                </a:solidFill>
                <a:latin typeface="Calibri"/>
                <a:ea typeface="Calibri"/>
                <a:cs typeface="Calibri"/>
                <a:sym typeface="Calibri"/>
              </a:rPr>
              <a:t> (BIP) von 1980 bis 2021 und </a:t>
            </a:r>
            <a:r>
              <a:rPr lang="en-US" sz="1400" dirty="0" err="1">
                <a:solidFill>
                  <a:schemeClr val="dk1"/>
                </a:solidFill>
                <a:latin typeface="Calibri"/>
                <a:ea typeface="Calibri"/>
                <a:cs typeface="Calibri"/>
                <a:sym typeface="Calibri"/>
              </a:rPr>
              <a:t>Prognosen</a:t>
            </a:r>
            <a:r>
              <a:rPr lang="en-US" sz="1400" dirty="0">
                <a:solidFill>
                  <a:schemeClr val="dk1"/>
                </a:solidFill>
                <a:latin typeface="Calibri"/>
                <a:ea typeface="Calibri"/>
                <a:cs typeface="Calibri"/>
                <a:sym typeface="Calibri"/>
              </a:rPr>
              <a:t> bis 2027 online </a:t>
            </a:r>
            <a:r>
              <a:rPr lang="en-US" sz="1400" dirty="0" err="1">
                <a:solidFill>
                  <a:schemeClr val="dk1"/>
                </a:solidFill>
                <a:latin typeface="Calibri"/>
                <a:ea typeface="Calibri"/>
                <a:cs typeface="Calibri"/>
                <a:sym typeface="Calibri"/>
              </a:rPr>
              <a:t>unter</a:t>
            </a:r>
            <a:r>
              <a:rPr lang="en-US" sz="1400" dirty="0">
                <a:solidFill>
                  <a:schemeClr val="dk1"/>
                </a:solidFill>
                <a:latin typeface="Calibri"/>
                <a:ea typeface="Calibri"/>
                <a:cs typeface="Calibri"/>
                <a:sym typeface="Calibri"/>
              </a:rPr>
              <a:t> https://de.statista.com/statistik/daten/studie/261570/umfrage/wachstum-des-bruttoinlandsprodukts-bip-in-aegypten (</a:t>
            </a:r>
            <a:r>
              <a:rPr lang="en-US" sz="1400" dirty="0" err="1">
                <a:solidFill>
                  <a:schemeClr val="dk1"/>
                </a:solidFill>
                <a:latin typeface="Calibri"/>
                <a:ea typeface="Calibri"/>
                <a:cs typeface="Calibri"/>
                <a:sym typeface="Calibri"/>
              </a:rPr>
              <a:t>letzter</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Zugriff</a:t>
            </a:r>
            <a:r>
              <a:rPr lang="en-US" sz="1400" dirty="0">
                <a:solidFill>
                  <a:schemeClr val="dk1"/>
                </a:solidFill>
                <a:latin typeface="Calibri"/>
                <a:ea typeface="Calibri"/>
                <a:cs typeface="Calibri"/>
                <a:sym typeface="Calibri"/>
              </a:rPr>
              <a:t> </a:t>
            </a:r>
            <a:r>
              <a:rPr lang="en-US" sz="1400" dirty="0"/>
              <a:t>21.02.2023</a:t>
            </a:r>
            <a:r>
              <a:rPr lang="en-US" sz="1400" dirty="0">
                <a:solidFill>
                  <a:schemeClr val="dk1"/>
                </a:solidFill>
                <a:latin typeface="Calibri"/>
                <a:ea typeface="Calibri"/>
                <a:cs typeface="Calibri"/>
                <a:sym typeface="Calibri"/>
              </a:rPr>
              <a:t>).</a:t>
            </a:r>
            <a:endParaRPr dirty="0"/>
          </a:p>
          <a:p>
            <a:pPr marL="285750" lvl="0" indent="-196850" algn="l" rtl="0">
              <a:spcBef>
                <a:spcPts val="0"/>
              </a:spcBef>
              <a:spcAft>
                <a:spcPts val="0"/>
              </a:spcAft>
              <a:buClr>
                <a:schemeClr val="dk1"/>
              </a:buClr>
              <a:buSzPts val="1400"/>
              <a:buFont typeface="Arial"/>
              <a:buNone/>
            </a:pPr>
            <a:endParaRPr sz="1400" dirty="0"/>
          </a:p>
          <a:p>
            <a:pPr marL="285750" lvl="0" indent="-285750" algn="l" rtl="0">
              <a:spcBef>
                <a:spcPts val="0"/>
              </a:spcBef>
              <a:spcAft>
                <a:spcPts val="0"/>
              </a:spcAft>
              <a:buClr>
                <a:schemeClr val="dk1"/>
              </a:buClr>
              <a:buSzPts val="1400"/>
              <a:buFont typeface="Arial"/>
              <a:buChar char="•"/>
            </a:pPr>
            <a:r>
              <a:rPr lang="en-US" sz="1400" dirty="0">
                <a:solidFill>
                  <a:schemeClr val="dk1"/>
                </a:solidFill>
                <a:latin typeface="Calibri"/>
                <a:ea typeface="Calibri"/>
                <a:cs typeface="Calibri"/>
                <a:sym typeface="Calibri"/>
              </a:rPr>
              <a:t>STATISTA: </a:t>
            </a:r>
            <a:r>
              <a:rPr lang="en-US" sz="1400" dirty="0" err="1">
                <a:solidFill>
                  <a:schemeClr val="dk1"/>
                </a:solidFill>
                <a:latin typeface="Calibri"/>
                <a:ea typeface="Calibri"/>
                <a:cs typeface="Calibri"/>
                <a:sym typeface="Calibri"/>
              </a:rPr>
              <a:t>Gemeinschaftsdiagnose</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Entwicklung</a:t>
            </a:r>
            <a:r>
              <a:rPr lang="en-US" sz="1400" dirty="0">
                <a:solidFill>
                  <a:schemeClr val="dk1"/>
                </a:solidFill>
                <a:latin typeface="Calibri"/>
                <a:ea typeface="Calibri"/>
                <a:cs typeface="Calibri"/>
                <a:sym typeface="Calibri"/>
              </a:rPr>
              <a:t> des </a:t>
            </a:r>
            <a:r>
              <a:rPr lang="en-US" sz="1400" dirty="0" err="1">
                <a:solidFill>
                  <a:schemeClr val="dk1"/>
                </a:solidFill>
                <a:latin typeface="Calibri"/>
                <a:ea typeface="Calibri"/>
                <a:cs typeface="Calibri"/>
                <a:sym typeface="Calibri"/>
              </a:rPr>
              <a:t>realen</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Bruttoinlandsprodukts</a:t>
            </a:r>
            <a:r>
              <a:rPr lang="en-US" sz="1400" dirty="0">
                <a:solidFill>
                  <a:schemeClr val="dk1"/>
                </a:solidFill>
                <a:latin typeface="Calibri"/>
                <a:ea typeface="Calibri"/>
                <a:cs typeface="Calibri"/>
                <a:sym typeface="Calibri"/>
              </a:rPr>
              <a:t> in Deutschland von 2008 bis 2021 und Prognose bis 2023 (</a:t>
            </a:r>
            <a:r>
              <a:rPr lang="en-US" sz="1400" dirty="0" err="1">
                <a:solidFill>
                  <a:schemeClr val="dk1"/>
                </a:solidFill>
                <a:latin typeface="Calibri"/>
                <a:ea typeface="Calibri"/>
                <a:cs typeface="Calibri"/>
                <a:sym typeface="Calibri"/>
              </a:rPr>
              <a:t>letzter</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Zugriff</a:t>
            </a:r>
            <a:r>
              <a:rPr lang="en-US" sz="1400" dirty="0">
                <a:solidFill>
                  <a:schemeClr val="dk1"/>
                </a:solidFill>
                <a:latin typeface="Calibri"/>
                <a:ea typeface="Calibri"/>
                <a:cs typeface="Calibri"/>
                <a:sym typeface="Calibri"/>
              </a:rPr>
              <a:t> </a:t>
            </a:r>
            <a:r>
              <a:rPr lang="en-US" sz="1400" dirty="0"/>
              <a:t>21.02.2023</a:t>
            </a:r>
            <a:r>
              <a:rPr lang="en-US" sz="1400" dirty="0">
                <a:solidFill>
                  <a:schemeClr val="dk1"/>
                </a:solidFill>
                <a:latin typeface="Calibri"/>
                <a:ea typeface="Calibri"/>
                <a:cs typeface="Calibri"/>
                <a:sym typeface="Calibri"/>
              </a:rPr>
              <a:t>)</a:t>
            </a:r>
            <a:endParaRPr dirty="0"/>
          </a:p>
          <a:p>
            <a:pPr marL="285750" lvl="0" indent="-196850" algn="l"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400"/>
              <a:buFont typeface="Arial"/>
              <a:buChar char="•"/>
            </a:pPr>
            <a:r>
              <a:rPr lang="en-US" sz="1400" dirty="0">
                <a:solidFill>
                  <a:schemeClr val="dk1"/>
                </a:solidFill>
                <a:latin typeface="Calibri"/>
                <a:ea typeface="Calibri"/>
                <a:cs typeface="Calibri"/>
                <a:sym typeface="Calibri"/>
              </a:rPr>
              <a:t>STATISTA: </a:t>
            </a:r>
            <a:r>
              <a:rPr lang="en-US" sz="1400" dirty="0" err="1">
                <a:solidFill>
                  <a:schemeClr val="dk1"/>
                </a:solidFill>
                <a:latin typeface="Calibri"/>
                <a:ea typeface="Calibri"/>
                <a:cs typeface="Calibri"/>
                <a:sym typeface="Calibri"/>
              </a:rPr>
              <a:t>Ägypten</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Anteile</a:t>
            </a:r>
            <a:r>
              <a:rPr lang="en-US" sz="1400" dirty="0">
                <a:solidFill>
                  <a:schemeClr val="dk1"/>
                </a:solidFill>
                <a:latin typeface="Calibri"/>
                <a:ea typeface="Calibri"/>
                <a:cs typeface="Calibri"/>
                <a:sym typeface="Calibri"/>
              </a:rPr>
              <a:t> der </a:t>
            </a:r>
            <a:r>
              <a:rPr lang="en-US" sz="1400" dirty="0" err="1">
                <a:solidFill>
                  <a:schemeClr val="dk1"/>
                </a:solidFill>
                <a:latin typeface="Calibri"/>
                <a:ea typeface="Calibri"/>
                <a:cs typeface="Calibri"/>
                <a:sym typeface="Calibri"/>
              </a:rPr>
              <a:t>Wirtschaftssektoren</a:t>
            </a:r>
            <a:r>
              <a:rPr lang="en-US" sz="1400" dirty="0">
                <a:solidFill>
                  <a:schemeClr val="dk1"/>
                </a:solidFill>
                <a:latin typeface="Calibri"/>
                <a:ea typeface="Calibri"/>
                <a:cs typeface="Calibri"/>
                <a:sym typeface="Calibri"/>
              </a:rPr>
              <a:t>* am </a:t>
            </a:r>
            <a:r>
              <a:rPr lang="en-US" sz="1400" dirty="0" err="1">
                <a:solidFill>
                  <a:schemeClr val="dk1"/>
                </a:solidFill>
                <a:latin typeface="Calibri"/>
                <a:ea typeface="Calibri"/>
                <a:cs typeface="Calibri"/>
                <a:sym typeface="Calibri"/>
              </a:rPr>
              <a:t>Bruttoinlandsprodukt</a:t>
            </a:r>
            <a:r>
              <a:rPr lang="en-US" sz="1400" dirty="0">
                <a:solidFill>
                  <a:schemeClr val="dk1"/>
                </a:solidFill>
                <a:latin typeface="Calibri"/>
                <a:ea typeface="Calibri"/>
                <a:cs typeface="Calibri"/>
                <a:sym typeface="Calibri"/>
              </a:rPr>
              <a:t> (BIP) von bis 2011 bis 2021 online </a:t>
            </a:r>
            <a:r>
              <a:rPr lang="en-US" sz="1400" dirty="0" err="1">
                <a:solidFill>
                  <a:schemeClr val="dk1"/>
                </a:solidFill>
                <a:latin typeface="Calibri"/>
                <a:ea typeface="Calibri"/>
                <a:cs typeface="Calibri"/>
                <a:sym typeface="Calibri"/>
              </a:rPr>
              <a:t>unter</a:t>
            </a:r>
            <a:r>
              <a:rPr lang="en-US" sz="1400" dirty="0">
                <a:solidFill>
                  <a:schemeClr val="dk1"/>
                </a:solidFill>
                <a:latin typeface="Calibri"/>
                <a:ea typeface="Calibri"/>
                <a:cs typeface="Calibri"/>
                <a:sym typeface="Calibri"/>
              </a:rPr>
              <a:t> https://de.statista.com/statistik/daten/studie/953411/umfrage/anteile-der-wirtschaftssektoren-am-bruttoinlandsprodukt-bip-von-aegypten/#:~:text=Anteile%20der%20Wirtschaftssektoren%20am%20Bruttoinlandsprodukt%20(BIP)%20von%20%C3%84gypten%20bis%202021&amp;text=Im%20Jahr%202021%20trug%20die,Dienstleistungssektor%20rund%2052%2C2%20Prozent. (</a:t>
            </a:r>
            <a:r>
              <a:rPr lang="en-US" sz="1400" dirty="0" err="1">
                <a:solidFill>
                  <a:schemeClr val="dk1"/>
                </a:solidFill>
                <a:latin typeface="Calibri"/>
                <a:ea typeface="Calibri"/>
                <a:cs typeface="Calibri"/>
                <a:sym typeface="Calibri"/>
              </a:rPr>
              <a:t>letzter</a:t>
            </a:r>
            <a:r>
              <a:rPr lang="en-US" sz="1400" dirty="0">
                <a:solidFill>
                  <a:schemeClr val="dk1"/>
                </a:solidFill>
                <a:latin typeface="Calibri"/>
                <a:ea typeface="Calibri"/>
                <a:cs typeface="Calibri"/>
                <a:sym typeface="Calibri"/>
              </a:rPr>
              <a:t> </a:t>
            </a:r>
            <a:r>
              <a:rPr lang="en-US" sz="1400" dirty="0" err="1">
                <a:solidFill>
                  <a:schemeClr val="dk1"/>
                </a:solidFill>
                <a:latin typeface="Calibri"/>
                <a:ea typeface="Calibri"/>
                <a:cs typeface="Calibri"/>
                <a:sym typeface="Calibri"/>
              </a:rPr>
              <a:t>Zugriff</a:t>
            </a:r>
            <a:r>
              <a:rPr lang="en-US" sz="1400" dirty="0">
                <a:solidFill>
                  <a:schemeClr val="dk1"/>
                </a:solidFill>
                <a:latin typeface="Calibri"/>
                <a:ea typeface="Calibri"/>
                <a:cs typeface="Calibri"/>
                <a:sym typeface="Calibri"/>
              </a:rPr>
              <a:t> </a:t>
            </a:r>
            <a:r>
              <a:rPr lang="en-US" sz="1400" dirty="0"/>
              <a:t>21.02.2023</a:t>
            </a:r>
            <a:r>
              <a:rPr lang="en-US" sz="1400" dirty="0">
                <a:solidFill>
                  <a:schemeClr val="dk1"/>
                </a:solidFill>
                <a:latin typeface="Calibri"/>
                <a:ea typeface="Calibri"/>
                <a:cs typeface="Calibri"/>
                <a:sym typeface="Calibri"/>
              </a:rPr>
              <a:t>.</a:t>
            </a:r>
            <a:endParaRPr sz="1400" dirty="0">
              <a:solidFill>
                <a:schemeClr val="dk1"/>
              </a:solidFill>
              <a:latin typeface="Calibri"/>
              <a:ea typeface="Calibri"/>
              <a:cs typeface="Calibri"/>
              <a:sym typeface="Calibri"/>
            </a:endParaRPr>
          </a:p>
          <a:p>
            <a:pPr marL="0" lvl="0" indent="0" algn="l" rtl="0">
              <a:spcBef>
                <a:spcPts val="0"/>
              </a:spcBef>
              <a:spcAft>
                <a:spcPts val="0"/>
              </a:spcAft>
              <a:buNone/>
            </a:pPr>
            <a:endParaRPr sz="1400" dirty="0">
              <a:solidFill>
                <a:schemeClr val="dk1"/>
              </a:solidFill>
              <a:latin typeface="Calibri"/>
              <a:ea typeface="Calibri"/>
              <a:cs typeface="Calibri"/>
              <a:sym typeface="Calibri"/>
            </a:endParaRPr>
          </a:p>
          <a:p>
            <a:pPr marL="285750" lvl="0" indent="-196850" algn="l"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lvl="0" indent="-196850" algn="l"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400"/>
              <a:buFont typeface="Arial"/>
              <a:buChar char="•"/>
            </a:pPr>
            <a:r>
              <a:rPr lang="en-US" sz="1400" dirty="0" err="1"/>
              <a:t>Statistische</a:t>
            </a:r>
            <a:r>
              <a:rPr lang="en-US" sz="1400" dirty="0"/>
              <a:t> </a:t>
            </a:r>
            <a:r>
              <a:rPr lang="en-US" sz="1400" dirty="0" err="1"/>
              <a:t>Bundesamt</a:t>
            </a:r>
            <a:r>
              <a:rPr lang="en-US" sz="1400" dirty="0"/>
              <a:t> online </a:t>
            </a:r>
            <a:r>
              <a:rPr lang="en-US" sz="1400" dirty="0" err="1"/>
              <a:t>unter</a:t>
            </a:r>
            <a:r>
              <a:rPr lang="en-US" sz="1400" dirty="0"/>
              <a:t>: https://www-genesis.destatis.de/genesis/online?operation=previous&amp;levelindex=2&amp;step=0&amp;titel=Statistik+%28Tabellen%29&amp;levelid=1629969531437&amp;levelid=1629969263424 (</a:t>
            </a:r>
            <a:r>
              <a:rPr lang="en-US" sz="1400" dirty="0" err="1"/>
              <a:t>letzter</a:t>
            </a:r>
            <a:r>
              <a:rPr lang="en-US" sz="1400" dirty="0"/>
              <a:t> </a:t>
            </a:r>
            <a:r>
              <a:rPr lang="en-US" sz="1400" dirty="0" err="1"/>
              <a:t>Zugriff</a:t>
            </a:r>
            <a:r>
              <a:rPr lang="en-US" sz="1400" dirty="0"/>
              <a:t>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err="1"/>
              <a:t>Statistische</a:t>
            </a:r>
            <a:r>
              <a:rPr lang="en-US" sz="1400" dirty="0"/>
              <a:t> </a:t>
            </a:r>
            <a:r>
              <a:rPr lang="en-US" sz="1400" dirty="0" err="1"/>
              <a:t>Bundesamt</a:t>
            </a:r>
            <a:r>
              <a:rPr lang="en-US" sz="1400" dirty="0"/>
              <a:t> online </a:t>
            </a:r>
            <a:r>
              <a:rPr lang="en-US" sz="1400" dirty="0" err="1"/>
              <a:t>unter</a:t>
            </a:r>
            <a:r>
              <a:rPr lang="en-US" sz="1400" dirty="0"/>
              <a:t> https://www-genesis.destatis.de/genesis/online?operation=statistic&amp;levelindex=0&amp;levelid=1629967921950&amp;code=51000#abreadcrumb (</a:t>
            </a:r>
            <a:r>
              <a:rPr lang="en-US" sz="1400" dirty="0" err="1"/>
              <a:t>letzter</a:t>
            </a:r>
            <a:r>
              <a:rPr lang="en-US" sz="1400" dirty="0"/>
              <a:t> </a:t>
            </a:r>
            <a:r>
              <a:rPr lang="en-US" sz="1400" dirty="0" err="1"/>
              <a:t>Zugriff</a:t>
            </a:r>
            <a:r>
              <a:rPr lang="en-US" sz="1400" dirty="0"/>
              <a:t>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Trading Economics: Egypt Exports online under https://tradingeconomics.com/egypt/exports (last access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Trading Economics: Egypt Exports by Country online under https://tradingeconomics.com/egypt/exports-by-country (last access 21.02.2023)</a:t>
            </a:r>
            <a:endParaRPr dirty="0"/>
          </a:p>
          <a:p>
            <a:pPr marL="0" marR="0" lvl="0" indent="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Trading Economics: Egypt Imports online under https://tradingeconomics.com/egypt/imports (last access 21.02.2023) </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Trading Economics: Egypt Imports By Country online under https://tradingeconomics.com/egypt/imports-by-country (last access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Trading Economics: Egypt Consumer Price Index (CPI) online under:  https://tradingeconomics.com/egypt/consumer-price-index-cpi (last access: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285750" algn="l" rtl="0">
              <a:lnSpc>
                <a:spcPct val="100000"/>
              </a:lnSpc>
              <a:spcBef>
                <a:spcPts val="0"/>
              </a:spcBef>
              <a:spcAft>
                <a:spcPts val="0"/>
              </a:spcAft>
              <a:buClr>
                <a:schemeClr val="dk1"/>
              </a:buClr>
              <a:buSzPts val="1400"/>
              <a:buFont typeface="Arial"/>
              <a:buChar char="•"/>
            </a:pPr>
            <a:r>
              <a:rPr lang="en-US" sz="1400" dirty="0"/>
              <a:t>WKO </a:t>
            </a:r>
            <a:r>
              <a:rPr lang="en-US" sz="1400" dirty="0" err="1"/>
              <a:t>Laenderprofil</a:t>
            </a:r>
            <a:r>
              <a:rPr lang="en-US" sz="1400" dirty="0"/>
              <a:t> </a:t>
            </a:r>
            <a:r>
              <a:rPr lang="en-US" sz="1400" dirty="0" err="1"/>
              <a:t>Aegypten</a:t>
            </a:r>
            <a:r>
              <a:rPr lang="en-US" sz="1400" dirty="0"/>
              <a:t> online </a:t>
            </a:r>
            <a:r>
              <a:rPr lang="en-US" sz="1400" dirty="0" err="1"/>
              <a:t>unter</a:t>
            </a:r>
            <a:r>
              <a:rPr lang="en-US" sz="1400" dirty="0"/>
              <a:t> https://wko.at/statistik/laenderprofile/lp-aegypten.pdf (</a:t>
            </a:r>
            <a:r>
              <a:rPr lang="en-US" sz="1400" dirty="0" err="1"/>
              <a:t>letzter</a:t>
            </a:r>
            <a:r>
              <a:rPr lang="en-US" sz="1400" dirty="0"/>
              <a:t> </a:t>
            </a:r>
            <a:r>
              <a:rPr lang="en-US" sz="1400" dirty="0" err="1"/>
              <a:t>Zugriff</a:t>
            </a:r>
            <a:r>
              <a:rPr lang="en-US" sz="1400" dirty="0"/>
              <a:t> 21.02.2023).</a:t>
            </a:r>
            <a:endParaRPr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marR="0" lvl="0" indent="-196850" algn="l" rtl="0">
              <a:lnSpc>
                <a:spcPct val="100000"/>
              </a:lnSpc>
              <a:spcBef>
                <a:spcPts val="0"/>
              </a:spcBef>
              <a:spcAft>
                <a:spcPts val="0"/>
              </a:spcAft>
              <a:buClr>
                <a:schemeClr val="dk1"/>
              </a:buClr>
              <a:buSzPts val="1400"/>
              <a:buFont typeface="Arial"/>
              <a:buNone/>
            </a:pPr>
            <a:endParaRPr sz="1400" dirty="0"/>
          </a:p>
          <a:p>
            <a:pPr marL="285750" lvl="0" indent="-196850" algn="l" rtl="0">
              <a:spcBef>
                <a:spcPts val="0"/>
              </a:spcBef>
              <a:spcAft>
                <a:spcPts val="0"/>
              </a:spcAft>
              <a:buClr>
                <a:schemeClr val="dk1"/>
              </a:buClr>
              <a:buSzPts val="1400"/>
              <a:buFont typeface="Arial"/>
              <a:buNone/>
            </a:pPr>
            <a:endParaRPr sz="1400" dirty="0">
              <a:solidFill>
                <a:schemeClr val="dk1"/>
              </a:solidFill>
              <a:latin typeface="Calibri"/>
              <a:ea typeface="Calibri"/>
              <a:cs typeface="Calibri"/>
              <a:sym typeface="Calibri"/>
            </a:endParaRPr>
          </a:p>
          <a:p>
            <a:pPr marL="285750" lvl="0" indent="-196850" algn="l" rtl="0">
              <a:spcBef>
                <a:spcPts val="0"/>
              </a:spcBef>
              <a:spcAft>
                <a:spcPts val="0"/>
              </a:spcAft>
              <a:buClr>
                <a:schemeClr val="dk1"/>
              </a:buClr>
              <a:buSzPts val="1400"/>
              <a:buFont typeface="Arial"/>
              <a:buNone/>
            </a:pPr>
            <a:endParaRPr sz="1400" b="1" dirty="0">
              <a:solidFill>
                <a:srgbClr val="002060"/>
              </a:solidFill>
            </a:endParaRPr>
          </a:p>
        </p:txBody>
      </p:sp>
      <p:sp>
        <p:nvSpPr>
          <p:cNvPr id="232" name="Google Shape;232;p16:notes"/>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a:p>
        </p:txBody>
      </p:sp>
      <p:sp>
        <p:nvSpPr>
          <p:cNvPr id="233" name="Google Shape;233;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16/9 v1">
  <p:cSld name="Titelfolie 16/9 v1">
    <p:spTree>
      <p:nvGrpSpPr>
        <p:cNvPr id="1" name="Shape 16"/>
        <p:cNvGrpSpPr/>
        <p:nvPr/>
      </p:nvGrpSpPr>
      <p:grpSpPr>
        <a:xfrm>
          <a:off x="0" y="0"/>
          <a:ext cx="0" cy="0"/>
          <a:chOff x="0" y="0"/>
          <a:chExt cx="0" cy="0"/>
        </a:xfrm>
      </p:grpSpPr>
      <p:sp>
        <p:nvSpPr>
          <p:cNvPr id="23" name="Google Shape;23;p18"/>
          <p:cNvSpPr/>
          <p:nvPr/>
        </p:nvSpPr>
        <p:spPr>
          <a:xfrm>
            <a:off x="388333" y="6462793"/>
            <a:ext cx="4812721" cy="95117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53">
              <a:solidFill>
                <a:schemeClr val="lt1"/>
              </a:solidFill>
              <a:latin typeface="Arial"/>
              <a:ea typeface="Arial"/>
              <a:cs typeface="Arial"/>
              <a:sym typeface="Arial"/>
            </a:endParaRPr>
          </a:p>
        </p:txBody>
      </p:sp>
      <p:pic>
        <p:nvPicPr>
          <p:cNvPr id="3" name="Picture 2">
            <a:extLst>
              <a:ext uri="{FF2B5EF4-FFF2-40B4-BE49-F238E27FC236}">
                <a16:creationId xmlns:a16="http://schemas.microsoft.com/office/drawing/2014/main" id="{4715E1EE-0E4A-2CD3-E843-DB9DE665170B}"/>
              </a:ext>
            </a:extLst>
          </p:cNvPr>
          <p:cNvPicPr>
            <a:picLocks noChangeAspect="1"/>
          </p:cNvPicPr>
          <p:nvPr userDrawn="1"/>
        </p:nvPicPr>
        <p:blipFill>
          <a:blip r:embed="rId2"/>
          <a:stretch>
            <a:fillRect/>
          </a:stretch>
        </p:blipFill>
        <p:spPr>
          <a:xfrm>
            <a:off x="221783" y="6309151"/>
            <a:ext cx="4360368" cy="951180"/>
          </a:xfrm>
          <a:prstGeom prst="rect">
            <a:avLst/>
          </a:prstGeom>
        </p:spPr>
      </p:pic>
      <p:sp>
        <p:nvSpPr>
          <p:cNvPr id="17" name="Google Shape;17;p18"/>
          <p:cNvSpPr/>
          <p:nvPr/>
        </p:nvSpPr>
        <p:spPr>
          <a:xfrm>
            <a:off x="0" y="0"/>
            <a:ext cx="10691813" cy="583192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2053">
              <a:solidFill>
                <a:schemeClr val="dk1"/>
              </a:solidFill>
              <a:latin typeface="Arial"/>
              <a:ea typeface="Arial"/>
              <a:cs typeface="Arial"/>
              <a:sym typeface="Arial"/>
            </a:endParaRPr>
          </a:p>
        </p:txBody>
      </p:sp>
      <p:sp>
        <p:nvSpPr>
          <p:cNvPr id="18" name="Google Shape;18;p18"/>
          <p:cNvSpPr/>
          <p:nvPr/>
        </p:nvSpPr>
        <p:spPr>
          <a:xfrm>
            <a:off x="5973954" y="4427538"/>
            <a:ext cx="4719311" cy="1404386"/>
          </a:xfrm>
          <a:prstGeom prst="rect">
            <a:avLst/>
          </a:prstGeom>
          <a:solidFill>
            <a:srgbClr val="003882">
              <a:alpha val="8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263">
              <a:solidFill>
                <a:schemeClr val="lt1"/>
              </a:solidFill>
              <a:latin typeface="Arial"/>
              <a:ea typeface="Arial"/>
              <a:cs typeface="Arial"/>
              <a:sym typeface="Arial"/>
            </a:endParaRPr>
          </a:p>
        </p:txBody>
      </p:sp>
      <p:sp>
        <p:nvSpPr>
          <p:cNvPr id="19" name="Google Shape;19;p18"/>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0" name="Google Shape;20;p18"/>
          <p:cNvSpPr txBox="1">
            <a:spLocks noGrp="1"/>
          </p:cNvSpPr>
          <p:nvPr>
            <p:ph type="title"/>
          </p:nvPr>
        </p:nvSpPr>
        <p:spPr>
          <a:xfrm>
            <a:off x="6170400" y="5165856"/>
            <a:ext cx="3970951" cy="674617"/>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500"/>
              <a:buFont typeface="Arial"/>
              <a:buNone/>
              <a:defRPr sz="3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8"/>
          <p:cNvSpPr txBox="1">
            <a:spLocks noGrp="1"/>
          </p:cNvSpPr>
          <p:nvPr>
            <p:ph type="body" idx="1"/>
          </p:nvPr>
        </p:nvSpPr>
        <p:spPr>
          <a:xfrm>
            <a:off x="6166800" y="5965056"/>
            <a:ext cx="3971797" cy="337308"/>
          </a:xfrm>
          <a:prstGeom prst="rect">
            <a:avLst/>
          </a:prstGeom>
          <a:noFill/>
          <a:ln>
            <a:noFill/>
          </a:ln>
        </p:spPr>
        <p:txBody>
          <a:bodyPr spcFirstLastPara="1" wrap="square" lIns="36000" tIns="0" rIns="0" bIns="0" anchor="t" anchorCtr="0">
            <a:noAutofit/>
          </a:bodyPr>
          <a:lstStyle>
            <a:lvl1pPr marL="457200" lvl="0" indent="-228600" algn="l">
              <a:lnSpc>
                <a:spcPct val="90000"/>
              </a:lnSpc>
              <a:spcBef>
                <a:spcPts val="1102"/>
              </a:spcBef>
              <a:spcAft>
                <a:spcPts val="0"/>
              </a:spcAft>
              <a:buClr>
                <a:schemeClr val="lt1"/>
              </a:buClr>
              <a:buSzPts val="1600"/>
              <a:buFont typeface="Arial"/>
              <a:buNone/>
              <a:defRPr sz="1600" b="0">
                <a:solidFill>
                  <a:schemeClr val="lt1"/>
                </a:solidFill>
                <a:latin typeface="Arial"/>
                <a:ea typeface="Arial"/>
                <a:cs typeface="Arial"/>
                <a:sym typeface="Arial"/>
              </a:defRPr>
            </a:lvl1pPr>
            <a:lvl2pPr marL="914400" lvl="1" indent="-228600" algn="l">
              <a:lnSpc>
                <a:spcPct val="90000"/>
              </a:lnSpc>
              <a:spcBef>
                <a:spcPts val="551"/>
              </a:spcBef>
              <a:spcAft>
                <a:spcPts val="0"/>
              </a:spcAft>
              <a:buClr>
                <a:schemeClr val="dk1"/>
              </a:buClr>
              <a:buSzPts val="1800"/>
              <a:buNone/>
              <a:defRPr/>
            </a:lvl2pPr>
            <a:lvl3pPr marL="1371600" lvl="2" indent="-228600" algn="l">
              <a:lnSpc>
                <a:spcPct val="90000"/>
              </a:lnSpc>
              <a:spcBef>
                <a:spcPts val="551"/>
              </a:spcBef>
              <a:spcAft>
                <a:spcPts val="0"/>
              </a:spcAft>
              <a:buClr>
                <a:schemeClr val="dk1"/>
              </a:buClr>
              <a:buSzPts val="1800"/>
              <a:buNone/>
              <a:defRPr/>
            </a:lvl3pPr>
            <a:lvl4pPr marL="1828800" lvl="3" indent="-228600" algn="l">
              <a:lnSpc>
                <a:spcPct val="90000"/>
              </a:lnSpc>
              <a:spcBef>
                <a:spcPts val="551"/>
              </a:spcBef>
              <a:spcAft>
                <a:spcPts val="0"/>
              </a:spcAft>
              <a:buClr>
                <a:schemeClr val="dk1"/>
              </a:buClr>
              <a:buSzPts val="1800"/>
              <a:buNone/>
              <a:defRPr/>
            </a:lvl4pPr>
            <a:lvl5pPr marL="2286000" lvl="4" indent="-228600" algn="l">
              <a:lnSpc>
                <a:spcPct val="90000"/>
              </a:lnSpc>
              <a:spcBef>
                <a:spcPts val="551"/>
              </a:spcBef>
              <a:spcAft>
                <a:spcPts val="0"/>
              </a:spcAft>
              <a:buClr>
                <a:schemeClr val="dk1"/>
              </a:buClr>
              <a:buSzPts val="1800"/>
              <a:buNone/>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2" name="Google Shape;22;p18"/>
          <p:cNvSpPr txBox="1">
            <a:spLocks noGrp="1"/>
          </p:cNvSpPr>
          <p:nvPr>
            <p:ph type="body" idx="2"/>
          </p:nvPr>
        </p:nvSpPr>
        <p:spPr>
          <a:xfrm>
            <a:off x="6150773" y="4737456"/>
            <a:ext cx="3983825" cy="420687"/>
          </a:xfrm>
          <a:prstGeom prst="rect">
            <a:avLst/>
          </a:prstGeom>
          <a:noFill/>
          <a:ln>
            <a:noFill/>
          </a:ln>
        </p:spPr>
        <p:txBody>
          <a:bodyPr spcFirstLastPara="1" wrap="square" lIns="36000" tIns="0" rIns="0" bIns="0" anchor="b" anchorCtr="0">
            <a:noAutofit/>
          </a:bodyPr>
          <a:lstStyle>
            <a:lvl1pPr marL="457200" lvl="0" indent="-228600" algn="l">
              <a:lnSpc>
                <a:spcPct val="90000"/>
              </a:lnSpc>
              <a:spcBef>
                <a:spcPts val="1102"/>
              </a:spcBef>
              <a:spcAft>
                <a:spcPts val="0"/>
              </a:spcAft>
              <a:buClr>
                <a:schemeClr val="lt1"/>
              </a:buClr>
              <a:buSzPts val="2200"/>
              <a:buNone/>
              <a:defRPr sz="2200" b="1">
                <a:solidFill>
                  <a:schemeClr val="lt1"/>
                </a:solidFill>
                <a:latin typeface="Arial"/>
                <a:ea typeface="Arial"/>
                <a:cs typeface="Arial"/>
                <a:sym typeface="Arial"/>
              </a:defRPr>
            </a:lvl1pPr>
            <a:lvl2pPr marL="914400" lvl="1" indent="-228600" algn="l">
              <a:lnSpc>
                <a:spcPct val="90000"/>
              </a:lnSpc>
              <a:spcBef>
                <a:spcPts val="551"/>
              </a:spcBef>
              <a:spcAft>
                <a:spcPts val="0"/>
              </a:spcAft>
              <a:buClr>
                <a:schemeClr val="lt1"/>
              </a:buClr>
              <a:buSzPts val="2000"/>
              <a:buNone/>
              <a:defRPr>
                <a:solidFill>
                  <a:schemeClr val="lt1"/>
                </a:solidFill>
              </a:defRPr>
            </a:lvl2pPr>
            <a:lvl3pPr marL="1371600" lvl="2" indent="-228600" algn="l">
              <a:lnSpc>
                <a:spcPct val="90000"/>
              </a:lnSpc>
              <a:spcBef>
                <a:spcPts val="551"/>
              </a:spcBef>
              <a:spcAft>
                <a:spcPts val="0"/>
              </a:spcAft>
              <a:buClr>
                <a:schemeClr val="lt1"/>
              </a:buClr>
              <a:buSzPts val="2000"/>
              <a:buNone/>
              <a:defRPr>
                <a:solidFill>
                  <a:schemeClr val="lt1"/>
                </a:solidFill>
              </a:defRPr>
            </a:lvl3pPr>
            <a:lvl4pPr marL="1828800" lvl="3" indent="-228600" algn="l">
              <a:lnSpc>
                <a:spcPct val="90000"/>
              </a:lnSpc>
              <a:spcBef>
                <a:spcPts val="551"/>
              </a:spcBef>
              <a:spcAft>
                <a:spcPts val="0"/>
              </a:spcAft>
              <a:buClr>
                <a:schemeClr val="lt1"/>
              </a:buClr>
              <a:buSzPts val="2000"/>
              <a:buNone/>
              <a:defRPr>
                <a:solidFill>
                  <a:schemeClr val="lt1"/>
                </a:solidFill>
              </a:defRPr>
            </a:lvl4pPr>
            <a:lvl5pPr marL="2286000" lvl="4" indent="-228600" algn="l">
              <a:lnSpc>
                <a:spcPct val="90000"/>
              </a:lnSpc>
              <a:spcBef>
                <a:spcPts val="551"/>
              </a:spcBef>
              <a:spcAft>
                <a:spcPts val="0"/>
              </a:spcAft>
              <a:buClr>
                <a:schemeClr val="lt1"/>
              </a:buClr>
              <a:buSzPts val="2000"/>
              <a:buNone/>
              <a:defRPr>
                <a:solidFill>
                  <a:schemeClr val="lt1"/>
                </a:solidFill>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HL #Partner Weltweit" type="tx">
  <p:cSld name="TITLE_AND_BODY">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9"/>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lvl1pPr marL="457200" lvl="0" indent="-228600" algn="l">
              <a:lnSpc>
                <a:spcPct val="90000"/>
              </a:lnSpc>
              <a:spcBef>
                <a:spcPts val="1102"/>
              </a:spcBef>
              <a:spcAft>
                <a:spcPts val="0"/>
              </a:spcAft>
              <a:buClr>
                <a:schemeClr val="dk1"/>
              </a:buClr>
              <a:buSzPts val="2000"/>
              <a:buFont typeface="Arial"/>
              <a:buNone/>
              <a:defRPr/>
            </a:lvl1pPr>
            <a:lvl2pPr marL="914400" lvl="1" indent="-228600" algn="l">
              <a:lnSpc>
                <a:spcPct val="90000"/>
              </a:lnSpc>
              <a:spcBef>
                <a:spcPts val="551"/>
              </a:spcBef>
              <a:spcAft>
                <a:spcPts val="0"/>
              </a:spcAft>
              <a:buClr>
                <a:schemeClr val="dk1"/>
              </a:buClr>
              <a:buSzPts val="1800"/>
              <a:buNone/>
              <a:defRPr/>
            </a:lvl2pPr>
            <a:lvl3pPr marL="1371600" lvl="2" indent="-228600" algn="l">
              <a:lnSpc>
                <a:spcPct val="90000"/>
              </a:lnSpc>
              <a:spcBef>
                <a:spcPts val="551"/>
              </a:spcBef>
              <a:spcAft>
                <a:spcPts val="0"/>
              </a:spcAft>
              <a:buClr>
                <a:schemeClr val="dk1"/>
              </a:buClr>
              <a:buSzPts val="1800"/>
              <a:buNone/>
              <a:defRPr/>
            </a:lvl3pPr>
            <a:lvl4pPr marL="1828800" lvl="3" indent="-228600" algn="l">
              <a:lnSpc>
                <a:spcPct val="90000"/>
              </a:lnSpc>
              <a:spcBef>
                <a:spcPts val="551"/>
              </a:spcBef>
              <a:spcAft>
                <a:spcPts val="0"/>
              </a:spcAft>
              <a:buClr>
                <a:schemeClr val="dk1"/>
              </a:buClr>
              <a:buSzPts val="1800"/>
              <a:buNone/>
              <a:defRPr/>
            </a:lvl4pPr>
            <a:lvl5pPr marL="2286000" lvl="4" indent="-228600" algn="l">
              <a:lnSpc>
                <a:spcPct val="90000"/>
              </a:lnSpc>
              <a:spcBef>
                <a:spcPts val="551"/>
              </a:spcBef>
              <a:spcAft>
                <a:spcPts val="0"/>
              </a:spcAft>
              <a:buClr>
                <a:schemeClr val="dk1"/>
              </a:buClr>
              <a:buSzPts val="1800"/>
              <a:buNone/>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28" name="Google Shape;28;p19"/>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 name="Picture 4">
            <a:extLst>
              <a:ext uri="{FF2B5EF4-FFF2-40B4-BE49-F238E27FC236}">
                <a16:creationId xmlns:a16="http://schemas.microsoft.com/office/drawing/2014/main" id="{48D36BF3-FA6F-5D58-6AAA-B3CC1219A61E}"/>
              </a:ext>
            </a:extLst>
          </p:cNvPr>
          <p:cNvPicPr>
            <a:picLocks noChangeAspect="1"/>
          </p:cNvPicPr>
          <p:nvPr userDrawn="1"/>
        </p:nvPicPr>
        <p:blipFill>
          <a:blip r:embed="rId2"/>
          <a:stretch>
            <a:fillRect/>
          </a:stretch>
        </p:blipFill>
        <p:spPr>
          <a:xfrm>
            <a:off x="221783" y="6309151"/>
            <a:ext cx="4360368" cy="951180"/>
          </a:xfrm>
          <a:prstGeom prst="rect">
            <a:avLst/>
          </a:prstGeom>
        </p:spPr>
      </p:pic>
    </p:spTree>
  </p:cSld>
  <p:clrMapOvr>
    <a:masterClrMapping/>
  </p:clrMapOvr>
  <p:extLst>
    <p:ext uri="{DCECCB84-F9BA-43D5-87BE-67443E8EF086}">
      <p15:sldGuideLst xmlns:p15="http://schemas.microsoft.com/office/powerpoint/2012/main">
        <p15:guide id="1" orient="horz" pos="367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HL #Partner">
  <p:cSld name="HL #Partner">
    <p:spTree>
      <p:nvGrpSpPr>
        <p:cNvPr id="1" name="Shape 30"/>
        <p:cNvGrpSpPr/>
        <p:nvPr/>
      </p:nvGrpSpPr>
      <p:grpSpPr>
        <a:xfrm>
          <a:off x="0" y="0"/>
          <a:ext cx="0" cy="0"/>
          <a:chOff x="0" y="0"/>
          <a:chExt cx="0" cy="0"/>
        </a:xfrm>
      </p:grpSpPr>
      <p:sp>
        <p:nvSpPr>
          <p:cNvPr id="31" name="Google Shape;31;p20"/>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36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0"/>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lvl1pPr marL="457200" lvl="0" indent="-228600" algn="l">
              <a:lnSpc>
                <a:spcPct val="90000"/>
              </a:lnSpc>
              <a:spcBef>
                <a:spcPts val="1102"/>
              </a:spcBef>
              <a:spcAft>
                <a:spcPts val="0"/>
              </a:spcAft>
              <a:buClr>
                <a:schemeClr val="dk1"/>
              </a:buClr>
              <a:buSzPts val="2000"/>
              <a:buFont typeface="Arial"/>
              <a:buNone/>
              <a:defRPr/>
            </a:lvl1pPr>
            <a:lvl2pPr marL="914400" lvl="1" indent="-228600" algn="l">
              <a:lnSpc>
                <a:spcPct val="90000"/>
              </a:lnSpc>
              <a:spcBef>
                <a:spcPts val="551"/>
              </a:spcBef>
              <a:spcAft>
                <a:spcPts val="0"/>
              </a:spcAft>
              <a:buClr>
                <a:schemeClr val="dk1"/>
              </a:buClr>
              <a:buSzPts val="1800"/>
              <a:buNone/>
              <a:defRPr/>
            </a:lvl2pPr>
            <a:lvl3pPr marL="1371600" lvl="2" indent="-228600" algn="l">
              <a:lnSpc>
                <a:spcPct val="90000"/>
              </a:lnSpc>
              <a:spcBef>
                <a:spcPts val="551"/>
              </a:spcBef>
              <a:spcAft>
                <a:spcPts val="0"/>
              </a:spcAft>
              <a:buClr>
                <a:schemeClr val="dk1"/>
              </a:buClr>
              <a:buSzPts val="1800"/>
              <a:buNone/>
              <a:defRPr/>
            </a:lvl3pPr>
            <a:lvl4pPr marL="1828800" lvl="3" indent="-228600" algn="l">
              <a:lnSpc>
                <a:spcPct val="90000"/>
              </a:lnSpc>
              <a:spcBef>
                <a:spcPts val="551"/>
              </a:spcBef>
              <a:spcAft>
                <a:spcPts val="0"/>
              </a:spcAft>
              <a:buClr>
                <a:schemeClr val="dk1"/>
              </a:buClr>
              <a:buSzPts val="1800"/>
              <a:buNone/>
              <a:defRPr/>
            </a:lvl4pPr>
            <a:lvl5pPr marL="2286000" lvl="4" indent="-228600" algn="l">
              <a:lnSpc>
                <a:spcPct val="90000"/>
              </a:lnSpc>
              <a:spcBef>
                <a:spcPts val="551"/>
              </a:spcBef>
              <a:spcAft>
                <a:spcPts val="0"/>
              </a:spcAft>
              <a:buClr>
                <a:schemeClr val="dk1"/>
              </a:buClr>
              <a:buSzPts val="1800"/>
              <a:buNone/>
              <a:defRPr/>
            </a:lvl5pPr>
            <a:lvl6pPr marL="2743200" lvl="5" indent="-342900" algn="l">
              <a:lnSpc>
                <a:spcPct val="90000"/>
              </a:lnSpc>
              <a:spcBef>
                <a:spcPts val="551"/>
              </a:spcBef>
              <a:spcAft>
                <a:spcPts val="0"/>
              </a:spcAft>
              <a:buClr>
                <a:schemeClr val="dk1"/>
              </a:buClr>
              <a:buSzPts val="1800"/>
              <a:buChar char="•"/>
              <a:defRPr/>
            </a:lvl6pPr>
            <a:lvl7pPr marL="3200400" lvl="6" indent="-342900" algn="l">
              <a:lnSpc>
                <a:spcPct val="90000"/>
              </a:lnSpc>
              <a:spcBef>
                <a:spcPts val="551"/>
              </a:spcBef>
              <a:spcAft>
                <a:spcPts val="0"/>
              </a:spcAft>
              <a:buClr>
                <a:schemeClr val="dk1"/>
              </a:buClr>
              <a:buSzPts val="1800"/>
              <a:buChar char="•"/>
              <a:defRPr/>
            </a:lvl7pPr>
            <a:lvl8pPr marL="3657600" lvl="7" indent="-342900" algn="l">
              <a:lnSpc>
                <a:spcPct val="90000"/>
              </a:lnSpc>
              <a:spcBef>
                <a:spcPts val="551"/>
              </a:spcBef>
              <a:spcAft>
                <a:spcPts val="0"/>
              </a:spcAft>
              <a:buClr>
                <a:schemeClr val="dk1"/>
              </a:buClr>
              <a:buSzPts val="1800"/>
              <a:buChar char="•"/>
              <a:defRPr/>
            </a:lvl8pPr>
            <a:lvl9pPr marL="4114800" lvl="8" indent="-342900" algn="l">
              <a:lnSpc>
                <a:spcPct val="90000"/>
              </a:lnSpc>
              <a:spcBef>
                <a:spcPts val="551"/>
              </a:spcBef>
              <a:spcAft>
                <a:spcPts val="0"/>
              </a:spcAft>
              <a:buClr>
                <a:schemeClr val="dk1"/>
              </a:buClr>
              <a:buSzPts val="1800"/>
              <a:buChar char="•"/>
              <a:defRPr/>
            </a:lvl9pPr>
          </a:lstStyle>
          <a:p>
            <a:endParaRPr/>
          </a:p>
        </p:txBody>
      </p:sp>
      <p:sp>
        <p:nvSpPr>
          <p:cNvPr id="33" name="Google Shape;33;p20"/>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20"/>
          <p:cNvPicPr preferRelativeResize="0"/>
          <p:nvPr/>
        </p:nvPicPr>
        <p:blipFill rotWithShape="1">
          <a:blip r:embed="rId2">
            <a:alphaModFix/>
          </a:blip>
          <a:srcRect/>
          <a:stretch/>
        </p:blipFill>
        <p:spPr>
          <a:xfrm>
            <a:off x="2404797" y="6410206"/>
            <a:ext cx="4340988" cy="648788"/>
          </a:xfrm>
          <a:prstGeom prst="rect">
            <a:avLst/>
          </a:prstGeom>
          <a:noFill/>
          <a:ln>
            <a:noFill/>
          </a:ln>
        </p:spPr>
      </p:pic>
      <p:pic>
        <p:nvPicPr>
          <p:cNvPr id="35" name="Google Shape;35;p20"/>
          <p:cNvPicPr preferRelativeResize="0"/>
          <p:nvPr/>
        </p:nvPicPr>
        <p:blipFill rotWithShape="1">
          <a:blip r:embed="rId3">
            <a:alphaModFix/>
          </a:blip>
          <a:srcRect t="43696" b="30969"/>
          <a:stretch/>
        </p:blipFill>
        <p:spPr>
          <a:xfrm>
            <a:off x="483407" y="6416231"/>
            <a:ext cx="1599847" cy="573589"/>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67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7"/>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lvl1pPr marL="457200" marR="0" lvl="0" indent="-228600" algn="l" rtl="0">
              <a:lnSpc>
                <a:spcPct val="90000"/>
              </a:lnSpc>
              <a:spcBef>
                <a:spcPts val="1102"/>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lnSpc>
                <a:spcPct val="90000"/>
              </a:lnSpc>
              <a:spcBef>
                <a:spcPts val="551"/>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rtl="0">
              <a:lnSpc>
                <a:spcPct val="90000"/>
              </a:lnSpc>
              <a:spcBef>
                <a:spcPts val="551"/>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51"/>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a:lnSpc>
                <a:spcPct val="90000"/>
              </a:lnSpc>
              <a:spcBef>
                <a:spcPts val="551"/>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12" name="Google Shape;12;p17"/>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750" b="0" i="0" u="none" strike="noStrike" cap="none">
                <a:solidFill>
                  <a:schemeClr val="dk1"/>
                </a:solidFill>
                <a:latin typeface="Arial"/>
                <a:ea typeface="Arial"/>
                <a:cs typeface="Arial"/>
                <a:sym typeface="Arial"/>
              </a:defRPr>
            </a:lvl1pPr>
            <a:lvl2pPr marL="0" marR="0" lvl="1" indent="0" algn="r" rtl="0">
              <a:spcBef>
                <a:spcPts val="0"/>
              </a:spcBef>
              <a:buNone/>
              <a:defRPr sz="750" b="0" i="0" u="none" strike="noStrike" cap="none">
                <a:solidFill>
                  <a:schemeClr val="dk1"/>
                </a:solidFill>
                <a:latin typeface="Arial"/>
                <a:ea typeface="Arial"/>
                <a:cs typeface="Arial"/>
                <a:sym typeface="Arial"/>
              </a:defRPr>
            </a:lvl2pPr>
            <a:lvl3pPr marL="0" marR="0" lvl="2" indent="0" algn="r" rtl="0">
              <a:spcBef>
                <a:spcPts val="0"/>
              </a:spcBef>
              <a:buNone/>
              <a:defRPr sz="750" b="0" i="0" u="none" strike="noStrike" cap="none">
                <a:solidFill>
                  <a:schemeClr val="dk1"/>
                </a:solidFill>
                <a:latin typeface="Arial"/>
                <a:ea typeface="Arial"/>
                <a:cs typeface="Arial"/>
                <a:sym typeface="Arial"/>
              </a:defRPr>
            </a:lvl3pPr>
            <a:lvl4pPr marL="0" marR="0" lvl="3" indent="0" algn="r" rtl="0">
              <a:spcBef>
                <a:spcPts val="0"/>
              </a:spcBef>
              <a:buNone/>
              <a:defRPr sz="750" b="0" i="0" u="none" strike="noStrike" cap="none">
                <a:solidFill>
                  <a:schemeClr val="dk1"/>
                </a:solidFill>
                <a:latin typeface="Arial"/>
                <a:ea typeface="Arial"/>
                <a:cs typeface="Arial"/>
                <a:sym typeface="Arial"/>
              </a:defRPr>
            </a:lvl4pPr>
            <a:lvl5pPr marL="0" marR="0" lvl="4" indent="0" algn="r" rtl="0">
              <a:spcBef>
                <a:spcPts val="0"/>
              </a:spcBef>
              <a:buNone/>
              <a:defRPr sz="750" b="0" i="0" u="none" strike="noStrike" cap="none">
                <a:solidFill>
                  <a:schemeClr val="dk1"/>
                </a:solidFill>
                <a:latin typeface="Arial"/>
                <a:ea typeface="Arial"/>
                <a:cs typeface="Arial"/>
                <a:sym typeface="Arial"/>
              </a:defRPr>
            </a:lvl5pPr>
            <a:lvl6pPr marL="0" marR="0" lvl="5" indent="0" algn="r" rtl="0">
              <a:spcBef>
                <a:spcPts val="0"/>
              </a:spcBef>
              <a:buNone/>
              <a:defRPr sz="750" b="0" i="0" u="none" strike="noStrike" cap="none">
                <a:solidFill>
                  <a:schemeClr val="dk1"/>
                </a:solidFill>
                <a:latin typeface="Arial"/>
                <a:ea typeface="Arial"/>
                <a:cs typeface="Arial"/>
                <a:sym typeface="Arial"/>
              </a:defRPr>
            </a:lvl6pPr>
            <a:lvl7pPr marL="0" marR="0" lvl="6" indent="0" algn="r" rtl="0">
              <a:spcBef>
                <a:spcPts val="0"/>
              </a:spcBef>
              <a:buNone/>
              <a:defRPr sz="750" b="0" i="0" u="none" strike="noStrike" cap="none">
                <a:solidFill>
                  <a:schemeClr val="dk1"/>
                </a:solidFill>
                <a:latin typeface="Arial"/>
                <a:ea typeface="Arial"/>
                <a:cs typeface="Arial"/>
                <a:sym typeface="Arial"/>
              </a:defRPr>
            </a:lvl7pPr>
            <a:lvl8pPr marL="0" marR="0" lvl="7" indent="0" algn="r" rtl="0">
              <a:spcBef>
                <a:spcPts val="0"/>
              </a:spcBef>
              <a:buNone/>
              <a:defRPr sz="750" b="0" i="0" u="none" strike="noStrike" cap="none">
                <a:solidFill>
                  <a:schemeClr val="dk1"/>
                </a:solidFill>
                <a:latin typeface="Arial"/>
                <a:ea typeface="Arial"/>
                <a:cs typeface="Arial"/>
                <a:sym typeface="Arial"/>
              </a:defRPr>
            </a:lvl8pPr>
            <a:lvl9pPr marL="0" marR="0" lvl="8" indent="0" algn="r" rtl="0">
              <a:spcBef>
                <a:spcPts val="0"/>
              </a:spcBef>
              <a:buNone/>
              <a:defRPr sz="75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17"/>
          <p:cNvSpPr txBox="1"/>
          <p:nvPr/>
        </p:nvSpPr>
        <p:spPr>
          <a:xfrm>
            <a:off x="353291" y="671945"/>
            <a:ext cx="184731" cy="4082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53">
              <a:solidFill>
                <a:schemeClr val="dk1"/>
              </a:solidFill>
              <a:latin typeface="Arial"/>
              <a:ea typeface="Arial"/>
              <a:cs typeface="Arial"/>
              <a:sym typeface="Arial"/>
            </a:endParaRPr>
          </a:p>
        </p:txBody>
      </p:sp>
      <p:pic>
        <p:nvPicPr>
          <p:cNvPr id="14" name="Google Shape;14;p17" descr="Shape&#10;&#10;Description automatically generated with medium confidence"/>
          <p:cNvPicPr preferRelativeResize="0"/>
          <p:nvPr/>
        </p:nvPicPr>
        <p:blipFill rotWithShape="1">
          <a:blip r:embed="rId5">
            <a:alphaModFix/>
          </a:blip>
          <a:srcRect/>
          <a:stretch/>
        </p:blipFill>
        <p:spPr>
          <a:xfrm>
            <a:off x="1529328" y="6585862"/>
            <a:ext cx="3546653" cy="615102"/>
          </a:xfrm>
          <a:prstGeom prst="rect">
            <a:avLst/>
          </a:prstGeom>
          <a:noFill/>
          <a:ln>
            <a:noFill/>
          </a:ln>
        </p:spPr>
      </p:pic>
      <p:pic>
        <p:nvPicPr>
          <p:cNvPr id="15" name="Google Shape;15;p17"/>
          <p:cNvPicPr preferRelativeResize="0"/>
          <p:nvPr/>
        </p:nvPicPr>
        <p:blipFill rotWithShape="1">
          <a:blip r:embed="rId6">
            <a:alphaModFix/>
          </a:blip>
          <a:srcRect/>
          <a:stretch/>
        </p:blipFill>
        <p:spPr>
          <a:xfrm>
            <a:off x="538022" y="6564823"/>
            <a:ext cx="991306" cy="6240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51">
          <p15:clr>
            <a:srgbClr val="F26B43"/>
          </p15:clr>
        </p15:guide>
        <p15:guide id="2" pos="6384">
          <p15:clr>
            <a:srgbClr val="F26B43"/>
          </p15:clr>
        </p15:guide>
        <p15:guide id="3" orient="horz" pos="431">
          <p15:clr>
            <a:srgbClr val="F26B43"/>
          </p15:clr>
        </p15:guide>
        <p15:guide id="4" orient="horz" pos="756">
          <p15:clr>
            <a:srgbClr val="F26B43"/>
          </p15:clr>
        </p15:guide>
        <p15:guide id="5" orient="horz" pos="4037">
          <p15:clr>
            <a:srgbClr val="F26B43"/>
          </p15:clr>
        </p15:guide>
        <p15:guide id="6" orient="horz" pos="439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8.xml.rels><?xml version="1.0" encoding="UTF-8" standalone="yes"?>
<Relationships xmlns="http://schemas.openxmlformats.org/package/2006/relationships"><Relationship Id="rId3" Type="http://schemas.openxmlformats.org/officeDocument/2006/relationships/hyperlink" Target="https://www.gtai.de/de/trade/aegypten-wirtschaft/wirtschaftsausblick"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1.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1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1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1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
        <p:cNvGrpSpPr/>
        <p:nvPr/>
      </p:nvGrpSpPr>
      <p:grpSpPr>
        <a:xfrm>
          <a:off x="0" y="0"/>
          <a:ext cx="0" cy="0"/>
          <a:chOff x="0" y="0"/>
          <a:chExt cx="0" cy="0"/>
        </a:xfrm>
      </p:grpSpPr>
      <p:sp>
        <p:nvSpPr>
          <p:cNvPr id="42" name="Google Shape;42;p1"/>
          <p:cNvSpPr/>
          <p:nvPr/>
        </p:nvSpPr>
        <p:spPr>
          <a:xfrm>
            <a:off x="5973954" y="5832475"/>
            <a:ext cx="4719311" cy="50890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263">
              <a:solidFill>
                <a:srgbClr val="28AD84"/>
              </a:solidFill>
              <a:latin typeface="Arial"/>
              <a:ea typeface="Arial"/>
              <a:cs typeface="Arial"/>
              <a:sym typeface="Arial"/>
            </a:endParaRPr>
          </a:p>
        </p:txBody>
      </p:sp>
      <p:sp>
        <p:nvSpPr>
          <p:cNvPr id="43" name="Google Shape;43;p1"/>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a:t>
            </a:fld>
            <a:endParaRPr/>
          </a:p>
        </p:txBody>
      </p:sp>
      <p:sp>
        <p:nvSpPr>
          <p:cNvPr id="44" name="Google Shape;44;p1"/>
          <p:cNvSpPr txBox="1">
            <a:spLocks noGrp="1"/>
          </p:cNvSpPr>
          <p:nvPr>
            <p:ph type="title"/>
          </p:nvPr>
        </p:nvSpPr>
        <p:spPr>
          <a:xfrm>
            <a:off x="6166800" y="5091567"/>
            <a:ext cx="4448614" cy="740908"/>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3600"/>
              <a:buFont typeface="Helvetica Neue"/>
              <a:buNone/>
            </a:pPr>
            <a:r>
              <a:rPr lang="en-US" sz="3600" dirty="0">
                <a:latin typeface="Source Sans 3" panose="020B0303030403020204" pitchFamily="34" charset="0"/>
                <a:ea typeface="Helvetica Neue"/>
                <a:cs typeface="Helvetica Neue"/>
                <a:sym typeface="Helvetica Neue"/>
              </a:rPr>
              <a:t>Snapshot </a:t>
            </a:r>
            <a:r>
              <a:rPr lang="en-US" sz="3600" dirty="0" err="1">
                <a:latin typeface="Source Sans 3" panose="020B0303030403020204" pitchFamily="34" charset="0"/>
                <a:ea typeface="Helvetica Neue"/>
                <a:cs typeface="Helvetica Neue"/>
                <a:sym typeface="Helvetica Neue"/>
              </a:rPr>
              <a:t>Ägypten</a:t>
            </a:r>
            <a:endParaRPr sz="3600" dirty="0">
              <a:latin typeface="Source Sans 3" panose="020B0303030403020204" pitchFamily="34" charset="0"/>
              <a:ea typeface="Helvetica Neue"/>
              <a:cs typeface="Helvetica Neue"/>
              <a:sym typeface="Helvetica Neue"/>
            </a:endParaRPr>
          </a:p>
        </p:txBody>
      </p:sp>
      <p:sp>
        <p:nvSpPr>
          <p:cNvPr id="45" name="Google Shape;45;p1"/>
          <p:cNvSpPr txBox="1">
            <a:spLocks noGrp="1"/>
          </p:cNvSpPr>
          <p:nvPr>
            <p:ph type="body" idx="1"/>
          </p:nvPr>
        </p:nvSpPr>
        <p:spPr>
          <a:xfrm>
            <a:off x="6166800" y="5965056"/>
            <a:ext cx="3971797" cy="337308"/>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chemeClr val="lt1"/>
              </a:buClr>
              <a:buSzPts val="1600"/>
              <a:buFont typeface="Arial"/>
              <a:buNone/>
            </a:pPr>
            <a:r>
              <a:rPr lang="en-US" dirty="0"/>
              <a:t>Handels- und </a:t>
            </a:r>
            <a:r>
              <a:rPr lang="en-US" dirty="0" err="1">
                <a:latin typeface="Source Sans 3" panose="020B0303030403020204" pitchFamily="34" charset="0"/>
              </a:rPr>
              <a:t>Investitionsindikatoren</a:t>
            </a:r>
            <a:endParaRPr dirty="0">
              <a:latin typeface="Source Sans 3" panose="020B0303030403020204" pitchFamily="34" charset="0"/>
            </a:endParaRPr>
          </a:p>
        </p:txBody>
      </p:sp>
      <p:sp>
        <p:nvSpPr>
          <p:cNvPr id="46" name="Google Shape;46;p1"/>
          <p:cNvSpPr txBox="1">
            <a:spLocks noGrp="1"/>
          </p:cNvSpPr>
          <p:nvPr>
            <p:ph type="body" idx="2"/>
          </p:nvPr>
        </p:nvSpPr>
        <p:spPr>
          <a:xfrm>
            <a:off x="6166800" y="4522385"/>
            <a:ext cx="3983825" cy="420687"/>
          </a:xfrm>
          <a:prstGeom prst="rect">
            <a:avLst/>
          </a:prstGeom>
          <a:noFill/>
          <a:ln>
            <a:noFill/>
          </a:ln>
        </p:spPr>
        <p:txBody>
          <a:bodyPr spcFirstLastPara="1" wrap="square" lIns="36000" tIns="0" rIns="0" bIns="0" anchor="b" anchorCtr="0">
            <a:noAutofit/>
          </a:bodyPr>
          <a:lstStyle/>
          <a:p>
            <a:pPr marL="0" lvl="0" indent="0" algn="l" rtl="0">
              <a:lnSpc>
                <a:spcPct val="90000"/>
              </a:lnSpc>
              <a:spcBef>
                <a:spcPts val="0"/>
              </a:spcBef>
              <a:spcAft>
                <a:spcPts val="0"/>
              </a:spcAft>
              <a:buClr>
                <a:schemeClr val="lt1"/>
              </a:buClr>
              <a:buSzPts val="2400"/>
              <a:buNone/>
            </a:pPr>
            <a:r>
              <a:rPr lang="en-US" sz="2400" dirty="0">
                <a:latin typeface="Source Sans 3" panose="020B0303030403020204" pitchFamily="34" charset="0"/>
                <a:ea typeface="Helvetica Neue"/>
                <a:cs typeface="Helvetica Neue"/>
                <a:sym typeface="Helvetica Neue"/>
              </a:rPr>
              <a:t>September 2026</a:t>
            </a:r>
            <a:endParaRPr dirty="0">
              <a:latin typeface="Source Sans 3" panose="020B0303030403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2"/>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2</a:t>
            </a:fld>
            <a:endParaRPr/>
          </a:p>
        </p:txBody>
      </p:sp>
      <p:sp>
        <p:nvSpPr>
          <p:cNvPr id="54" name="Google Shape;54;p2"/>
          <p:cNvSpPr txBox="1">
            <a:spLocks noGrp="1"/>
          </p:cNvSpPr>
          <p:nvPr>
            <p:ph type="title"/>
          </p:nvPr>
        </p:nvSpPr>
        <p:spPr>
          <a:xfrm>
            <a:off x="478971" y="745464"/>
            <a:ext cx="7969593" cy="485559"/>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2800"/>
              <a:buFont typeface="Arial"/>
              <a:buNone/>
            </a:pPr>
            <a:r>
              <a:rPr lang="en-US" sz="2800" dirty="0" err="1">
                <a:solidFill>
                  <a:srgbClr val="002060"/>
                </a:solidFill>
                <a:latin typeface="Source Sans 3" panose="020B0303030403020204" pitchFamily="34" charset="0"/>
              </a:rPr>
              <a:t>Ägypten</a:t>
            </a:r>
            <a:endParaRPr sz="2800" dirty="0">
              <a:solidFill>
                <a:srgbClr val="002060"/>
              </a:solidFill>
              <a:latin typeface="Source Sans 3" panose="020B0303030403020204" pitchFamily="34" charset="0"/>
            </a:endParaRPr>
          </a:p>
        </p:txBody>
      </p:sp>
      <p:sp>
        <p:nvSpPr>
          <p:cNvPr id="55" name="Google Shape;55;p2"/>
          <p:cNvSpPr txBox="1">
            <a:spLocks noGrp="1"/>
          </p:cNvSpPr>
          <p:nvPr>
            <p:ph type="body" idx="1"/>
          </p:nvPr>
        </p:nvSpPr>
        <p:spPr>
          <a:xfrm>
            <a:off x="478971" y="450303"/>
            <a:ext cx="9769793" cy="216000"/>
          </a:xfrm>
          <a:prstGeom prst="rect">
            <a:avLst/>
          </a:prstGeom>
          <a:noFill/>
          <a:ln>
            <a:noFill/>
          </a:ln>
        </p:spPr>
        <p:txBody>
          <a:bodyPr spcFirstLastPara="1" wrap="square" lIns="36000" tIns="0" rIns="0" bIns="0" anchor="t" anchorCtr="0">
            <a:normAutofit fontScale="92500" lnSpcReduction="20000"/>
          </a:bodyPr>
          <a:lstStyle/>
          <a:p>
            <a:pPr marL="0" lvl="0" indent="0" algn="l" rtl="0">
              <a:lnSpc>
                <a:spcPct val="90000"/>
              </a:lnSpc>
              <a:spcBef>
                <a:spcPts val="0"/>
              </a:spcBef>
              <a:spcAft>
                <a:spcPts val="0"/>
              </a:spcAft>
              <a:buClr>
                <a:srgbClr val="002060"/>
              </a:buClr>
              <a:buSzPct val="100000"/>
              <a:buFont typeface="Arial"/>
              <a:buNone/>
            </a:pPr>
            <a:r>
              <a:rPr lang="en-US" dirty="0">
                <a:solidFill>
                  <a:srgbClr val="002060"/>
                </a:solidFill>
                <a:latin typeface="Source Sans 3" panose="020B0303030403020204" pitchFamily="34" charset="0"/>
              </a:rPr>
              <a:t>Statista, LYNX</a:t>
            </a:r>
            <a:endParaRPr dirty="0">
              <a:solidFill>
                <a:srgbClr val="002060"/>
              </a:solidFill>
              <a:latin typeface="Source Sans 3" panose="020B0303030403020204" pitchFamily="34" charset="0"/>
            </a:endParaRPr>
          </a:p>
          <a:p>
            <a:pPr marL="0" lvl="0" indent="0" algn="l" rtl="0">
              <a:lnSpc>
                <a:spcPct val="90000"/>
              </a:lnSpc>
              <a:spcBef>
                <a:spcPts val="1102"/>
              </a:spcBef>
              <a:spcAft>
                <a:spcPts val="0"/>
              </a:spcAft>
              <a:buClr>
                <a:schemeClr val="dk1"/>
              </a:buClr>
              <a:buSzPct val="100000"/>
              <a:buFont typeface="Arial"/>
              <a:buNone/>
            </a:pPr>
            <a:endParaRPr sz="1800" dirty="0">
              <a:latin typeface="Source Sans 3" panose="020B0303030403020204" pitchFamily="34" charset="0"/>
            </a:endParaRPr>
          </a:p>
        </p:txBody>
      </p:sp>
      <p:graphicFrame>
        <p:nvGraphicFramePr>
          <p:cNvPr id="56" name="Google Shape;56;p2"/>
          <p:cNvGraphicFramePr/>
          <p:nvPr>
            <p:extLst>
              <p:ext uri="{D42A27DB-BD31-4B8C-83A1-F6EECF244321}">
                <p14:modId xmlns:p14="http://schemas.microsoft.com/office/powerpoint/2010/main" val="3074340902"/>
              </p:ext>
            </p:extLst>
          </p:nvPr>
        </p:nvGraphicFramePr>
        <p:xfrm>
          <a:off x="6226628" y="1095769"/>
          <a:ext cx="4259511" cy="2445718"/>
        </p:xfrm>
        <a:graphic>
          <a:graphicData uri="http://schemas.openxmlformats.org/drawingml/2006/chart">
            <c:chart xmlns:c="http://schemas.openxmlformats.org/drawingml/2006/chart" xmlns:r="http://schemas.openxmlformats.org/officeDocument/2006/relationships" r:id="rId3"/>
          </a:graphicData>
        </a:graphic>
      </p:graphicFrame>
      <p:sp>
        <p:nvSpPr>
          <p:cNvPr id="57" name="Google Shape;57;p2"/>
          <p:cNvSpPr txBox="1"/>
          <p:nvPr/>
        </p:nvSpPr>
        <p:spPr>
          <a:xfrm>
            <a:off x="3003552" y="5869709"/>
            <a:ext cx="15319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002060"/>
                </a:solidFill>
                <a:latin typeface="Source Sans 3" panose="020B0303030403020204" pitchFamily="34" charset="0"/>
                <a:sym typeface="Arial"/>
              </a:rPr>
              <a:t>* = Prognose</a:t>
            </a:r>
            <a:endParaRPr sz="1200" dirty="0">
              <a:solidFill>
                <a:srgbClr val="002060"/>
              </a:solidFill>
              <a:latin typeface="Source Sans 3" panose="020B0303030403020204" pitchFamily="34" charset="0"/>
              <a:sym typeface="Arial"/>
            </a:endParaRPr>
          </a:p>
        </p:txBody>
      </p:sp>
      <p:graphicFrame>
        <p:nvGraphicFramePr>
          <p:cNvPr id="58" name="Google Shape;58;p2"/>
          <p:cNvGraphicFramePr/>
          <p:nvPr>
            <p:extLst>
              <p:ext uri="{D42A27DB-BD31-4B8C-83A1-F6EECF244321}">
                <p14:modId xmlns:p14="http://schemas.microsoft.com/office/powerpoint/2010/main" val="156587204"/>
              </p:ext>
            </p:extLst>
          </p:nvPr>
        </p:nvGraphicFramePr>
        <p:xfrm>
          <a:off x="478971" y="1202510"/>
          <a:ext cx="5026415" cy="3044477"/>
        </p:xfrm>
        <a:graphic>
          <a:graphicData uri="http://schemas.openxmlformats.org/drawingml/2006/chart">
            <c:chart xmlns:c="http://schemas.openxmlformats.org/drawingml/2006/chart" xmlns:r="http://schemas.openxmlformats.org/officeDocument/2006/relationships" r:id="rId4"/>
          </a:graphicData>
        </a:graphic>
      </p:graphicFrame>
      <p:sp>
        <p:nvSpPr>
          <p:cNvPr id="59" name="Google Shape;59;p2"/>
          <p:cNvSpPr txBox="1"/>
          <p:nvPr/>
        </p:nvSpPr>
        <p:spPr>
          <a:xfrm>
            <a:off x="1038588" y="1202510"/>
            <a:ext cx="400198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i="0" u="none" strike="noStrike" dirty="0">
                <a:solidFill>
                  <a:srgbClr val="002060"/>
                </a:solidFill>
                <a:latin typeface="Source Sans 3" panose="020B0303030403020204" pitchFamily="34" charset="0"/>
                <a:sym typeface="Arial"/>
              </a:rPr>
              <a:t>BIP in </a:t>
            </a:r>
            <a:r>
              <a:rPr lang="en-US" sz="1400" b="1" i="0" u="none" strike="noStrike" dirty="0" err="1">
                <a:solidFill>
                  <a:srgbClr val="002060"/>
                </a:solidFill>
                <a:latin typeface="Source Sans 3" panose="020B0303030403020204" pitchFamily="34" charset="0"/>
                <a:sym typeface="Arial"/>
              </a:rPr>
              <a:t>Mrd</a:t>
            </a:r>
            <a:r>
              <a:rPr lang="en-US" sz="1400" b="1" i="0" u="none" strike="noStrike" dirty="0">
                <a:solidFill>
                  <a:srgbClr val="002060"/>
                </a:solidFill>
                <a:latin typeface="Source Sans 3" panose="020B0303030403020204" pitchFamily="34" charset="0"/>
                <a:sym typeface="Arial"/>
              </a:rPr>
              <a:t>. USD</a:t>
            </a:r>
            <a:endParaRPr sz="1400" b="1" dirty="0">
              <a:solidFill>
                <a:srgbClr val="002060"/>
              </a:solidFill>
              <a:latin typeface="Source Sans 3" panose="020B0303030403020204" pitchFamily="34" charset="0"/>
              <a:sym typeface="Arial"/>
            </a:endParaRPr>
          </a:p>
        </p:txBody>
      </p:sp>
      <p:graphicFrame>
        <p:nvGraphicFramePr>
          <p:cNvPr id="60" name="Google Shape;60;p2"/>
          <p:cNvGraphicFramePr/>
          <p:nvPr/>
        </p:nvGraphicFramePr>
        <p:xfrm>
          <a:off x="2507779" y="3256557"/>
          <a:ext cx="6069960" cy="33300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1" name="Google Shape;61;p2"/>
          <p:cNvGraphicFramePr/>
          <p:nvPr>
            <p:extLst>
              <p:ext uri="{D42A27DB-BD31-4B8C-83A1-F6EECF244321}">
                <p14:modId xmlns:p14="http://schemas.microsoft.com/office/powerpoint/2010/main" val="216974800"/>
              </p:ext>
            </p:extLst>
          </p:nvPr>
        </p:nvGraphicFramePr>
        <p:xfrm>
          <a:off x="4072825" y="4254394"/>
          <a:ext cx="6069960" cy="2748749"/>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3"/>
          <p:cNvSpPr txBox="1">
            <a:spLocks noGrp="1"/>
          </p:cNvSpPr>
          <p:nvPr>
            <p:ph type="body" idx="1"/>
          </p:nvPr>
        </p:nvSpPr>
        <p:spPr>
          <a:xfrm>
            <a:off x="500825" y="311747"/>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a:solidFill>
                  <a:srgbClr val="002060"/>
                </a:solidFill>
                <a:latin typeface="Source Sans 3" panose="020B0303030403020204" pitchFamily="34" charset="0"/>
              </a:rPr>
              <a:t>CBE, CEIC, Statista, GTAI</a:t>
            </a:r>
            <a:endParaRPr dirty="0">
              <a:solidFill>
                <a:srgbClr val="002060"/>
              </a:solidFill>
              <a:latin typeface="Source Sans 3" panose="020B0303030403020204" pitchFamily="34" charset="0"/>
            </a:endParaRPr>
          </a:p>
          <a:p>
            <a:pPr marL="0" lvl="0" indent="0" algn="l" rtl="0">
              <a:lnSpc>
                <a:spcPct val="90000"/>
              </a:lnSpc>
              <a:spcBef>
                <a:spcPts val="1102"/>
              </a:spcBef>
              <a:spcAft>
                <a:spcPts val="0"/>
              </a:spcAft>
              <a:buClr>
                <a:schemeClr val="dk1"/>
              </a:buClr>
              <a:buSzPts val="2000"/>
              <a:buFont typeface="Arial"/>
              <a:buNone/>
            </a:pPr>
            <a:endParaRPr dirty="0">
              <a:latin typeface="Source Sans 3" panose="020B0303030403020204" pitchFamily="34" charset="0"/>
            </a:endParaRPr>
          </a:p>
        </p:txBody>
      </p:sp>
      <p:sp>
        <p:nvSpPr>
          <p:cNvPr id="69" name="Google Shape;69;p3"/>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3</a:t>
            </a:fld>
            <a:endParaRPr/>
          </a:p>
        </p:txBody>
      </p:sp>
      <p:sp>
        <p:nvSpPr>
          <p:cNvPr id="70" name="Google Shape;70;p3"/>
          <p:cNvSpPr txBox="1">
            <a:spLocks noGrp="1"/>
          </p:cNvSpPr>
          <p:nvPr>
            <p:ph type="title"/>
          </p:nvPr>
        </p:nvSpPr>
        <p:spPr>
          <a:xfrm>
            <a:off x="549028" y="644762"/>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Ägypten</a:t>
            </a:r>
            <a:endParaRPr dirty="0">
              <a:solidFill>
                <a:srgbClr val="002060"/>
              </a:solidFill>
              <a:latin typeface="Source Sans 3" panose="020B0303030403020204" pitchFamily="34" charset="0"/>
            </a:endParaRPr>
          </a:p>
        </p:txBody>
      </p:sp>
      <p:graphicFrame>
        <p:nvGraphicFramePr>
          <p:cNvPr id="71" name="Google Shape;71;p3"/>
          <p:cNvGraphicFramePr/>
          <p:nvPr>
            <p:extLst>
              <p:ext uri="{D42A27DB-BD31-4B8C-83A1-F6EECF244321}">
                <p14:modId xmlns:p14="http://schemas.microsoft.com/office/powerpoint/2010/main" val="1840129246"/>
              </p:ext>
            </p:extLst>
          </p:nvPr>
        </p:nvGraphicFramePr>
        <p:xfrm>
          <a:off x="5719181" y="907315"/>
          <a:ext cx="4402053" cy="28101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2" name="Google Shape;72;p3"/>
          <p:cNvGraphicFramePr/>
          <p:nvPr>
            <p:extLst>
              <p:ext uri="{D42A27DB-BD31-4B8C-83A1-F6EECF244321}">
                <p14:modId xmlns:p14="http://schemas.microsoft.com/office/powerpoint/2010/main" val="1202437891"/>
              </p:ext>
            </p:extLst>
          </p:nvPr>
        </p:nvGraphicFramePr>
        <p:xfrm>
          <a:off x="6001657" y="3914925"/>
          <a:ext cx="4402053" cy="24632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3" name="Google Shape;73;p3"/>
          <p:cNvGraphicFramePr/>
          <p:nvPr>
            <p:extLst>
              <p:ext uri="{D42A27DB-BD31-4B8C-83A1-F6EECF244321}">
                <p14:modId xmlns:p14="http://schemas.microsoft.com/office/powerpoint/2010/main" val="973167772"/>
              </p:ext>
            </p:extLst>
          </p:nvPr>
        </p:nvGraphicFramePr>
        <p:xfrm>
          <a:off x="288103" y="1249181"/>
          <a:ext cx="5807897" cy="2757773"/>
        </p:xfrm>
        <a:graphic>
          <a:graphicData uri="http://schemas.openxmlformats.org/drawingml/2006/chart">
            <c:chart xmlns:c="http://schemas.openxmlformats.org/drawingml/2006/chart" xmlns:r="http://schemas.openxmlformats.org/officeDocument/2006/relationships" r:id="rId5"/>
          </a:graphicData>
        </a:graphic>
      </p:graphicFrame>
      <p:sp>
        <p:nvSpPr>
          <p:cNvPr id="74" name="Google Shape;74;p3"/>
          <p:cNvSpPr txBox="1"/>
          <p:nvPr/>
        </p:nvSpPr>
        <p:spPr>
          <a:xfrm>
            <a:off x="6315065" y="900579"/>
            <a:ext cx="382772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dirty="0" err="1">
                <a:solidFill>
                  <a:srgbClr val="002060"/>
                </a:solidFill>
                <a:latin typeface="Source Sans 3" panose="020B0303030403020204" pitchFamily="34" charset="0"/>
                <a:sym typeface="Arial"/>
              </a:rPr>
              <a:t>Währung</a:t>
            </a:r>
            <a:endParaRPr sz="1400" b="1" dirty="0">
              <a:solidFill>
                <a:srgbClr val="002060"/>
              </a:solidFill>
              <a:latin typeface="Source Sans 3" panose="020B0303030403020204" pitchFamily="34" charset="0"/>
              <a:sym typeface="Arial"/>
            </a:endParaRPr>
          </a:p>
        </p:txBody>
      </p:sp>
      <p:sp>
        <p:nvSpPr>
          <p:cNvPr id="75" name="Google Shape;75;p3"/>
          <p:cNvSpPr/>
          <p:nvPr/>
        </p:nvSpPr>
        <p:spPr>
          <a:xfrm>
            <a:off x="595853" y="6087656"/>
            <a:ext cx="1298261"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002060"/>
                </a:solidFill>
                <a:latin typeface="Arial"/>
                <a:ea typeface="Arial"/>
                <a:cs typeface="Arial"/>
                <a:sym typeface="Arial"/>
              </a:rPr>
              <a:t>* = Prognose</a:t>
            </a:r>
            <a:endParaRPr sz="1200" dirty="0">
              <a:solidFill>
                <a:srgbClr val="002060"/>
              </a:solidFill>
              <a:latin typeface="Arial"/>
              <a:ea typeface="Arial"/>
              <a:cs typeface="Arial"/>
              <a:sym typeface="Arial"/>
            </a:endParaRPr>
          </a:p>
        </p:txBody>
      </p:sp>
      <p:graphicFrame>
        <p:nvGraphicFramePr>
          <p:cNvPr id="76" name="Google Shape;76;p3"/>
          <p:cNvGraphicFramePr/>
          <p:nvPr>
            <p:extLst>
              <p:ext uri="{D42A27DB-BD31-4B8C-83A1-F6EECF244321}">
                <p14:modId xmlns:p14="http://schemas.microsoft.com/office/powerpoint/2010/main" val="1030594463"/>
              </p:ext>
            </p:extLst>
          </p:nvPr>
        </p:nvGraphicFramePr>
        <p:xfrm>
          <a:off x="104774" y="3977926"/>
          <a:ext cx="5614407" cy="2400202"/>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Direktinvestitionen</a:t>
            </a:r>
            <a:r>
              <a:rPr lang="en-US" dirty="0">
                <a:solidFill>
                  <a:srgbClr val="002060"/>
                </a:solidFill>
                <a:latin typeface="Source Sans 3" panose="020B0303030403020204" pitchFamily="34" charset="0"/>
              </a:rPr>
              <a:t> </a:t>
            </a:r>
            <a:r>
              <a:rPr lang="en-US" dirty="0" err="1">
                <a:solidFill>
                  <a:srgbClr val="002060"/>
                </a:solidFill>
                <a:latin typeface="Source Sans 3" panose="020B0303030403020204" pitchFamily="34" charset="0"/>
              </a:rPr>
              <a:t>Ägyptens</a:t>
            </a:r>
            <a:endParaRPr dirty="0">
              <a:solidFill>
                <a:srgbClr val="002060"/>
              </a:solidFill>
              <a:latin typeface="Source Sans 3" panose="020B0303030403020204" pitchFamily="34" charset="0"/>
            </a:endParaRPr>
          </a:p>
        </p:txBody>
      </p:sp>
      <p:sp>
        <p:nvSpPr>
          <p:cNvPr id="84" name="Google Shape;84;p4"/>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a:solidFill>
                  <a:srgbClr val="002060"/>
                </a:solidFill>
                <a:latin typeface="Source Sans 3" panose="020B0303030403020204" pitchFamily="34" charset="0"/>
              </a:rPr>
              <a:t>CBE</a:t>
            </a:r>
            <a:endParaRPr dirty="0">
              <a:latin typeface="Source Sans 3" panose="020B0303030403020204" pitchFamily="34" charset="0"/>
            </a:endParaRPr>
          </a:p>
          <a:p>
            <a:pPr marL="0" lvl="0" indent="0" algn="l" rtl="0">
              <a:lnSpc>
                <a:spcPct val="90000"/>
              </a:lnSpc>
              <a:spcBef>
                <a:spcPts val="1102"/>
              </a:spcBef>
              <a:spcAft>
                <a:spcPts val="0"/>
              </a:spcAft>
              <a:buClr>
                <a:schemeClr val="dk1"/>
              </a:buClr>
              <a:buSzPts val="2000"/>
              <a:buFont typeface="Arial"/>
              <a:buNone/>
            </a:pPr>
            <a:endParaRPr dirty="0">
              <a:solidFill>
                <a:srgbClr val="002060"/>
              </a:solidFill>
              <a:latin typeface="Source Sans 3" panose="020B0303030403020204" pitchFamily="34" charset="0"/>
            </a:endParaRPr>
          </a:p>
        </p:txBody>
      </p:sp>
      <p:sp>
        <p:nvSpPr>
          <p:cNvPr id="85" name="Google Shape;85;p4"/>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4</a:t>
            </a:fld>
            <a:endParaRPr/>
          </a:p>
        </p:txBody>
      </p:sp>
      <p:graphicFrame>
        <p:nvGraphicFramePr>
          <p:cNvPr id="86" name="Google Shape;86;p4"/>
          <p:cNvGraphicFramePr/>
          <p:nvPr>
            <p:extLst>
              <p:ext uri="{D42A27DB-BD31-4B8C-83A1-F6EECF244321}">
                <p14:modId xmlns:p14="http://schemas.microsoft.com/office/powerpoint/2010/main" val="798528511"/>
              </p:ext>
            </p:extLst>
          </p:nvPr>
        </p:nvGraphicFramePr>
        <p:xfrm>
          <a:off x="551793" y="1355834"/>
          <a:ext cx="9853448" cy="45983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5"/>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Ägypten</a:t>
            </a:r>
            <a:br>
              <a:rPr lang="en-US" dirty="0">
                <a:solidFill>
                  <a:srgbClr val="002060"/>
                </a:solidFill>
                <a:latin typeface="Source Sans 3" panose="020B0303030403020204" pitchFamily="34" charset="0"/>
              </a:rPr>
            </a:br>
            <a:endParaRPr dirty="0">
              <a:latin typeface="Source Sans 3" panose="020B0303030403020204" pitchFamily="34" charset="0"/>
            </a:endParaRPr>
          </a:p>
        </p:txBody>
      </p:sp>
      <p:sp>
        <p:nvSpPr>
          <p:cNvPr id="95" name="Google Shape;95;p5"/>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5</a:t>
            </a:fld>
            <a:endParaRPr/>
          </a:p>
        </p:txBody>
      </p:sp>
      <p:graphicFrame>
        <p:nvGraphicFramePr>
          <p:cNvPr id="96" name="Google Shape;96;p5"/>
          <p:cNvGraphicFramePr/>
          <p:nvPr>
            <p:extLst>
              <p:ext uri="{D42A27DB-BD31-4B8C-83A1-F6EECF244321}">
                <p14:modId xmlns:p14="http://schemas.microsoft.com/office/powerpoint/2010/main" val="1998714258"/>
              </p:ext>
            </p:extLst>
          </p:nvPr>
        </p:nvGraphicFramePr>
        <p:xfrm>
          <a:off x="100485" y="2083944"/>
          <a:ext cx="5245422" cy="33917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7" name="Google Shape;97;p5"/>
          <p:cNvGraphicFramePr/>
          <p:nvPr>
            <p:extLst>
              <p:ext uri="{D42A27DB-BD31-4B8C-83A1-F6EECF244321}">
                <p14:modId xmlns:p14="http://schemas.microsoft.com/office/powerpoint/2010/main" val="2901530220"/>
              </p:ext>
            </p:extLst>
          </p:nvPr>
        </p:nvGraphicFramePr>
        <p:xfrm>
          <a:off x="5339099" y="1867492"/>
          <a:ext cx="4963976" cy="321610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6"/>
          <p:cNvSpPr txBox="1">
            <a:spLocks noGrp="1"/>
          </p:cNvSpPr>
          <p:nvPr>
            <p:ph type="title"/>
          </p:nvPr>
        </p:nvSpPr>
        <p:spPr>
          <a:xfrm>
            <a:off x="371784" y="401272"/>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Ägypten</a:t>
            </a:r>
            <a:br>
              <a:rPr lang="en-US" dirty="0">
                <a:solidFill>
                  <a:srgbClr val="002060"/>
                </a:solidFill>
                <a:latin typeface="Source Sans 3" panose="020B0303030403020204" pitchFamily="34" charset="0"/>
              </a:rPr>
            </a:br>
            <a:endParaRPr dirty="0">
              <a:latin typeface="Source Sans 3" panose="020B0303030403020204" pitchFamily="34" charset="0"/>
            </a:endParaRPr>
          </a:p>
        </p:txBody>
      </p:sp>
      <p:sp>
        <p:nvSpPr>
          <p:cNvPr id="105" name="Google Shape;105;p6"/>
          <p:cNvSpPr txBox="1">
            <a:spLocks noGrp="1"/>
          </p:cNvSpPr>
          <p:nvPr>
            <p:ph type="body" idx="1"/>
          </p:nvPr>
        </p:nvSpPr>
        <p:spPr>
          <a:xfrm>
            <a:off x="8102217" y="6544677"/>
            <a:ext cx="1665003" cy="166199"/>
          </a:xfrm>
          <a:prstGeom prst="rect">
            <a:avLst/>
          </a:prstGeom>
          <a:noFill/>
          <a:ln>
            <a:noFill/>
          </a:ln>
        </p:spPr>
        <p:txBody>
          <a:bodyPr spcFirstLastPara="1" wrap="square" lIns="36000" tIns="0" rIns="0" bIns="0" anchor="t" anchorCtr="0">
            <a:spAutoFit/>
          </a:bodyPr>
          <a:lstStyle/>
          <a:p>
            <a:pPr marL="0" lvl="0" indent="0" algn="l" rtl="0">
              <a:lnSpc>
                <a:spcPct val="90000"/>
              </a:lnSpc>
              <a:spcBef>
                <a:spcPts val="0"/>
              </a:spcBef>
              <a:spcAft>
                <a:spcPts val="0"/>
              </a:spcAft>
              <a:buClr>
                <a:srgbClr val="002060"/>
              </a:buClr>
              <a:buSzPts val="1200"/>
              <a:buNone/>
            </a:pPr>
            <a:r>
              <a:rPr lang="en-US" sz="1200" dirty="0">
                <a:solidFill>
                  <a:srgbClr val="002060"/>
                </a:solidFill>
                <a:latin typeface="Source Sans 3" panose="020B0303030403020204" pitchFamily="34" charset="0"/>
              </a:rPr>
              <a:t>LYNX, Trading Economics</a:t>
            </a:r>
            <a:endParaRPr dirty="0">
              <a:latin typeface="Source Sans 3" panose="020B0303030403020204" pitchFamily="34" charset="0"/>
            </a:endParaRPr>
          </a:p>
        </p:txBody>
      </p:sp>
      <p:sp>
        <p:nvSpPr>
          <p:cNvPr id="106" name="Google Shape;106;p6"/>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6</a:t>
            </a:fld>
            <a:endParaRPr/>
          </a:p>
        </p:txBody>
      </p:sp>
      <p:graphicFrame>
        <p:nvGraphicFramePr>
          <p:cNvPr id="107" name="Google Shape;107;p6"/>
          <p:cNvGraphicFramePr/>
          <p:nvPr>
            <p:extLst>
              <p:ext uri="{D42A27DB-BD31-4B8C-83A1-F6EECF244321}">
                <p14:modId xmlns:p14="http://schemas.microsoft.com/office/powerpoint/2010/main" val="3091898867"/>
              </p:ext>
            </p:extLst>
          </p:nvPr>
        </p:nvGraphicFramePr>
        <p:xfrm>
          <a:off x="126526" y="959064"/>
          <a:ext cx="4830485" cy="52371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8" name="Google Shape;108;p6"/>
          <p:cNvGraphicFramePr/>
          <p:nvPr>
            <p:extLst>
              <p:ext uri="{D42A27DB-BD31-4B8C-83A1-F6EECF244321}">
                <p14:modId xmlns:p14="http://schemas.microsoft.com/office/powerpoint/2010/main" val="2782440322"/>
              </p:ext>
            </p:extLst>
          </p:nvPr>
        </p:nvGraphicFramePr>
        <p:xfrm>
          <a:off x="4764505" y="637673"/>
          <a:ext cx="5800782" cy="555858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7"/>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Ägypten</a:t>
            </a:r>
            <a:br>
              <a:rPr lang="en-US" dirty="0">
                <a:solidFill>
                  <a:srgbClr val="002060"/>
                </a:solidFill>
                <a:latin typeface="Source Sans 3" panose="020B0303030403020204" pitchFamily="34" charset="0"/>
              </a:rPr>
            </a:br>
            <a:endParaRPr dirty="0">
              <a:latin typeface="Source Sans 3" panose="020B0303030403020204" pitchFamily="34" charset="0"/>
            </a:endParaRPr>
          </a:p>
        </p:txBody>
      </p:sp>
      <p:sp>
        <p:nvSpPr>
          <p:cNvPr id="117" name="Google Shape;117;p7"/>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7</a:t>
            </a:fld>
            <a:endParaRPr/>
          </a:p>
        </p:txBody>
      </p:sp>
      <p:graphicFrame>
        <p:nvGraphicFramePr>
          <p:cNvPr id="119" name="Google Shape;119;p7"/>
          <p:cNvGraphicFramePr/>
          <p:nvPr>
            <p:extLst>
              <p:ext uri="{D42A27DB-BD31-4B8C-83A1-F6EECF244321}">
                <p14:modId xmlns:p14="http://schemas.microsoft.com/office/powerpoint/2010/main" val="1689545163"/>
              </p:ext>
            </p:extLst>
          </p:nvPr>
        </p:nvGraphicFramePr>
        <p:xfrm>
          <a:off x="5370462" y="1685687"/>
          <a:ext cx="5101596" cy="3452370"/>
        </p:xfrm>
        <a:graphic>
          <a:graphicData uri="http://schemas.openxmlformats.org/drawingml/2006/chart">
            <c:chart xmlns:c="http://schemas.openxmlformats.org/drawingml/2006/chart" xmlns:r="http://schemas.openxmlformats.org/officeDocument/2006/relationships" r:id="rId3"/>
          </a:graphicData>
        </a:graphic>
      </p:graphicFrame>
      <p:sp>
        <p:nvSpPr>
          <p:cNvPr id="120" name="Google Shape;120;p7"/>
          <p:cNvSpPr txBox="1"/>
          <p:nvPr/>
        </p:nvSpPr>
        <p:spPr>
          <a:xfrm>
            <a:off x="404456" y="363807"/>
            <a:ext cx="5205984" cy="7241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53" dirty="0">
                <a:solidFill>
                  <a:srgbClr val="002060"/>
                </a:solidFill>
                <a:latin typeface="Source Sans 3" panose="020B0303030403020204" pitchFamily="34" charset="0"/>
                <a:sym typeface="Arial"/>
              </a:rPr>
              <a:t>Statista, LYNX</a:t>
            </a:r>
            <a:endParaRPr sz="2053" dirty="0">
              <a:solidFill>
                <a:srgbClr val="002060"/>
              </a:solidFill>
              <a:latin typeface="Source Sans 3" panose="020B0303030403020204" pitchFamily="34" charset="0"/>
              <a:sym typeface="Arial"/>
            </a:endParaRPr>
          </a:p>
          <a:p>
            <a:pPr marL="0" marR="0" lvl="0" indent="0" algn="l" rtl="0">
              <a:spcBef>
                <a:spcPts val="0"/>
              </a:spcBef>
              <a:spcAft>
                <a:spcPts val="0"/>
              </a:spcAft>
              <a:buNone/>
            </a:pPr>
            <a:endParaRPr sz="2053" dirty="0">
              <a:solidFill>
                <a:schemeClr val="dk1"/>
              </a:solidFill>
              <a:latin typeface="Source Sans 3" panose="020B0303030403020204" pitchFamily="34" charset="0"/>
              <a:sym typeface="Arial"/>
            </a:endParaRPr>
          </a:p>
        </p:txBody>
      </p:sp>
      <p:graphicFrame>
        <p:nvGraphicFramePr>
          <p:cNvPr id="2" name="Chart 1">
            <a:extLst>
              <a:ext uri="{FF2B5EF4-FFF2-40B4-BE49-F238E27FC236}">
                <a16:creationId xmlns:a16="http://schemas.microsoft.com/office/drawing/2014/main" id="{E0B694B3-DF37-9AD7-C133-7A75C99C8A8F}"/>
              </a:ext>
            </a:extLst>
          </p:cNvPr>
          <p:cNvGraphicFramePr/>
          <p:nvPr>
            <p:extLst>
              <p:ext uri="{D42A27DB-BD31-4B8C-83A1-F6EECF244321}">
                <p14:modId xmlns:p14="http://schemas.microsoft.com/office/powerpoint/2010/main" val="2641438598"/>
              </p:ext>
            </p:extLst>
          </p:nvPr>
        </p:nvGraphicFramePr>
        <p:xfrm>
          <a:off x="543599" y="1919362"/>
          <a:ext cx="5101597" cy="334888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8"/>
          <p:cNvSpPr txBox="1">
            <a:spLocks noGrp="1"/>
          </p:cNvSpPr>
          <p:nvPr>
            <p:ph type="title"/>
          </p:nvPr>
        </p:nvSpPr>
        <p:spPr>
          <a:xfrm>
            <a:off x="522376" y="81299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a:solidFill>
                  <a:srgbClr val="002060"/>
                </a:solidFill>
                <a:latin typeface="Source Sans 3" panose="020B0303030403020204" pitchFamily="34" charset="0"/>
              </a:rPr>
              <a:t>Ägyptens SWOT Analyse</a:t>
            </a:r>
            <a:endParaRPr>
              <a:solidFill>
                <a:srgbClr val="002060"/>
              </a:solidFill>
              <a:latin typeface="Source Sans 3" panose="020B0303030403020204" pitchFamily="34" charset="0"/>
            </a:endParaRPr>
          </a:p>
        </p:txBody>
      </p:sp>
      <p:sp>
        <p:nvSpPr>
          <p:cNvPr id="128" name="Google Shape;128;p8"/>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a:solidFill>
                  <a:srgbClr val="002060"/>
                </a:solidFill>
                <a:latin typeface="Source Sans 3" panose="020B0303030403020204" pitchFamily="34" charset="0"/>
              </a:rPr>
              <a:t>GTAI</a:t>
            </a:r>
            <a:endParaRPr dirty="0">
              <a:solidFill>
                <a:srgbClr val="002060"/>
              </a:solidFill>
              <a:latin typeface="Source Sans 3" panose="020B0303030403020204" pitchFamily="34" charset="0"/>
            </a:endParaRPr>
          </a:p>
        </p:txBody>
      </p:sp>
      <p:sp>
        <p:nvSpPr>
          <p:cNvPr id="129" name="Google Shape;129;p8"/>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8</a:t>
            </a:fld>
            <a:endParaRPr/>
          </a:p>
        </p:txBody>
      </p:sp>
      <p:grpSp>
        <p:nvGrpSpPr>
          <p:cNvPr id="130" name="Google Shape;130;p8"/>
          <p:cNvGrpSpPr/>
          <p:nvPr/>
        </p:nvGrpSpPr>
        <p:grpSpPr>
          <a:xfrm>
            <a:off x="348344" y="1407590"/>
            <a:ext cx="10017448" cy="4729884"/>
            <a:chOff x="603182" y="428"/>
            <a:chExt cx="7802409" cy="5028710"/>
          </a:xfrm>
        </p:grpSpPr>
        <p:sp>
          <p:nvSpPr>
            <p:cNvPr id="131" name="Google Shape;131;p8"/>
            <p:cNvSpPr/>
            <p:nvPr/>
          </p:nvSpPr>
          <p:spPr>
            <a:xfrm>
              <a:off x="2159412" y="428"/>
              <a:ext cx="4555231" cy="4929312"/>
            </a:xfrm>
            <a:prstGeom prst="quadArrow">
              <a:avLst>
                <a:gd name="adj1" fmla="val 2000"/>
                <a:gd name="adj2" fmla="val 4000"/>
                <a:gd name="adj3" fmla="val 5000"/>
              </a:avLst>
            </a:prstGeom>
            <a:solidFill>
              <a:srgbClr val="CACC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ource Sans 3" panose="020B0303030403020204" pitchFamily="34" charset="0"/>
              </a:endParaRPr>
            </a:p>
          </p:txBody>
        </p:sp>
        <p:sp>
          <p:nvSpPr>
            <p:cNvPr id="132" name="Google Shape;132;p8"/>
            <p:cNvSpPr/>
            <p:nvPr/>
          </p:nvSpPr>
          <p:spPr>
            <a:xfrm>
              <a:off x="603182" y="228933"/>
              <a:ext cx="3594099" cy="2074436"/>
            </a:xfrm>
            <a:prstGeom prst="roundRect">
              <a:avLst>
                <a:gd name="adj" fmla="val 16667"/>
              </a:avLst>
            </a:prstGeom>
            <a:solidFill>
              <a:srgbClr val="003782"/>
            </a:solidFill>
            <a:ln w="12700" cap="flat" cmpd="sng">
              <a:solidFill>
                <a:srgbClr val="CCD7E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ource Sans 3" panose="020B0303030403020204" pitchFamily="34" charset="0"/>
              </a:endParaRPr>
            </a:p>
          </p:txBody>
        </p:sp>
        <p:sp>
          <p:nvSpPr>
            <p:cNvPr id="133" name="Google Shape;133;p8"/>
            <p:cNvSpPr txBox="1"/>
            <p:nvPr/>
          </p:nvSpPr>
          <p:spPr>
            <a:xfrm>
              <a:off x="628635" y="296819"/>
              <a:ext cx="3808392" cy="2319069"/>
            </a:xfrm>
            <a:prstGeom prst="rect">
              <a:avLst/>
            </a:prstGeom>
            <a:noFill/>
            <a:ln>
              <a:noFill/>
            </a:ln>
          </p:spPr>
          <p:txBody>
            <a:bodyPr spcFirstLastPara="1" wrap="square" lIns="76200" tIns="76200" rIns="76200" bIns="762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u="sng" dirty="0" err="1">
                  <a:solidFill>
                    <a:schemeClr val="lt1"/>
                  </a:solidFill>
                  <a:latin typeface="Source Sans 3" panose="020B0303030403020204" pitchFamily="34" charset="0"/>
                  <a:sym typeface="Arial"/>
                </a:rPr>
                <a:t>Stärken</a:t>
              </a:r>
              <a:endParaRPr sz="2000" b="1" u="sng" dirty="0">
                <a:solidFill>
                  <a:schemeClr val="lt1"/>
                </a:solidFill>
                <a:latin typeface="Source Sans 3" panose="020B0303030403020204" pitchFamily="34" charset="0"/>
                <a:sym typeface="Arial"/>
              </a:endParaRPr>
            </a:p>
            <a:p>
              <a:pPr marL="114300" marR="0" lvl="1" indent="-114300" algn="l" rtl="0">
                <a:lnSpc>
                  <a:spcPct val="90000"/>
                </a:lnSpc>
                <a:spcBef>
                  <a:spcPts val="700"/>
                </a:spcBef>
                <a:spcAft>
                  <a:spcPts val="0"/>
                </a:spcAft>
                <a:buClr>
                  <a:schemeClr val="lt1"/>
                </a:buClr>
                <a:buSzPts val="1500"/>
                <a:buFont typeface="Arial"/>
                <a:buChar char="•"/>
              </a:pPr>
              <a:r>
                <a:rPr lang="de-DE" sz="1100" b="0" i="0" u="none" strike="noStrike" cap="none" dirty="0">
                  <a:solidFill>
                    <a:schemeClr val="lt1"/>
                  </a:solidFill>
                  <a:latin typeface="Source Sans 3" panose="020B0303030403020204" pitchFamily="34" charset="0"/>
                  <a:sym typeface="Arial"/>
                </a:rPr>
                <a:t>Strategische Lage zwischen Europa, Asien und Afrika</a:t>
              </a:r>
            </a:p>
            <a:p>
              <a:pPr marL="114300" marR="0" lvl="1" indent="-114300" algn="l" rtl="0">
                <a:lnSpc>
                  <a:spcPct val="90000"/>
                </a:lnSpc>
                <a:spcBef>
                  <a:spcPts val="700"/>
                </a:spcBef>
                <a:spcAft>
                  <a:spcPts val="0"/>
                </a:spcAft>
                <a:buClr>
                  <a:schemeClr val="lt1"/>
                </a:buClr>
                <a:buSzPts val="1500"/>
                <a:buFont typeface="Arial"/>
                <a:buChar char="•"/>
              </a:pPr>
              <a:r>
                <a:rPr lang="de-DE" sz="1100" b="0" i="0" u="none" strike="noStrike" cap="none" dirty="0">
                  <a:solidFill>
                    <a:schemeClr val="lt1"/>
                  </a:solidFill>
                  <a:latin typeface="Source Sans 3" panose="020B0303030403020204" pitchFamily="34" charset="0"/>
                  <a:sym typeface="Arial"/>
                </a:rPr>
                <a:t>Zugang zum Suezkanal, Mittelmeer und Roten Meer</a:t>
              </a:r>
            </a:p>
            <a:p>
              <a:pPr marL="114300" marR="0" lvl="1" indent="-114300" algn="l" rtl="0">
                <a:lnSpc>
                  <a:spcPct val="90000"/>
                </a:lnSpc>
                <a:spcBef>
                  <a:spcPts val="700"/>
                </a:spcBef>
                <a:spcAft>
                  <a:spcPts val="0"/>
                </a:spcAft>
                <a:buClr>
                  <a:schemeClr val="lt1"/>
                </a:buClr>
                <a:buSzPts val="1500"/>
                <a:buFont typeface="Arial"/>
                <a:buChar char="•"/>
              </a:pPr>
              <a:r>
                <a:rPr lang="de-DE" sz="1100" b="0" i="0" u="none" strike="noStrike" cap="none" dirty="0">
                  <a:solidFill>
                    <a:schemeClr val="lt1"/>
                  </a:solidFill>
                  <a:latin typeface="Source Sans 3" panose="020B0303030403020204" pitchFamily="34" charset="0"/>
                  <a:sym typeface="Arial"/>
                </a:rPr>
                <a:t>Relativ stabile politische Lage</a:t>
              </a:r>
            </a:p>
            <a:p>
              <a:pPr marL="114300" marR="0" lvl="1" indent="-114300" algn="l" rtl="0">
                <a:lnSpc>
                  <a:spcPct val="90000"/>
                </a:lnSpc>
                <a:spcBef>
                  <a:spcPts val="700"/>
                </a:spcBef>
                <a:spcAft>
                  <a:spcPts val="0"/>
                </a:spcAft>
                <a:buClr>
                  <a:schemeClr val="lt1"/>
                </a:buClr>
                <a:buSzPts val="1500"/>
                <a:buFont typeface="Arial"/>
                <a:buChar char="•"/>
              </a:pPr>
              <a:r>
                <a:rPr lang="de-DE" sz="1100" b="0" i="0" u="none" strike="noStrike" cap="none" dirty="0">
                  <a:solidFill>
                    <a:schemeClr val="lt1"/>
                  </a:solidFill>
                  <a:latin typeface="Source Sans 3" panose="020B0303030403020204" pitchFamily="34" charset="0"/>
                  <a:sym typeface="Arial"/>
                </a:rPr>
                <a:t>Große und kostengünstige Arbeitskräftebasis</a:t>
              </a:r>
            </a:p>
            <a:p>
              <a:pPr marL="114300" marR="0" lvl="1" indent="-114300" algn="l" rtl="0">
                <a:lnSpc>
                  <a:spcPct val="90000"/>
                </a:lnSpc>
                <a:spcBef>
                  <a:spcPts val="700"/>
                </a:spcBef>
                <a:spcAft>
                  <a:spcPts val="0"/>
                </a:spcAft>
                <a:buClr>
                  <a:schemeClr val="lt1"/>
                </a:buClr>
                <a:buSzPts val="1500"/>
                <a:buFont typeface="Arial"/>
                <a:buChar char="•"/>
              </a:pPr>
              <a:r>
                <a:rPr lang="de-DE" sz="1100" b="0" i="0" u="none" strike="noStrike" cap="none" dirty="0">
                  <a:solidFill>
                    <a:schemeClr val="lt1"/>
                  </a:solidFill>
                  <a:latin typeface="Source Sans 3" panose="020B0303030403020204" pitchFamily="34" charset="0"/>
                  <a:sym typeface="Arial"/>
                </a:rPr>
                <a:t>Ausbau von Infrastruktur und Logistik</a:t>
              </a:r>
              <a:endParaRPr sz="1100" b="0" i="0" u="none" strike="noStrike" cap="none" dirty="0">
                <a:solidFill>
                  <a:schemeClr val="lt1"/>
                </a:solidFill>
                <a:latin typeface="Source Sans 3" panose="020B0303030403020204" pitchFamily="34" charset="0"/>
                <a:sym typeface="Arial"/>
              </a:endParaRPr>
            </a:p>
          </p:txBody>
        </p:sp>
        <p:sp>
          <p:nvSpPr>
            <p:cNvPr id="134" name="Google Shape;134;p8"/>
            <p:cNvSpPr/>
            <p:nvPr/>
          </p:nvSpPr>
          <p:spPr>
            <a:xfrm>
              <a:off x="4784685" y="214461"/>
              <a:ext cx="3594099" cy="2074436"/>
            </a:xfrm>
            <a:prstGeom prst="roundRect">
              <a:avLst>
                <a:gd name="adj" fmla="val 16667"/>
              </a:avLst>
            </a:prstGeom>
            <a:solidFill>
              <a:srgbClr val="003782"/>
            </a:solidFill>
            <a:ln w="12700" cap="flat" cmpd="sng">
              <a:solidFill>
                <a:srgbClr val="CCD7E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ource Sans 3" panose="020B0303030403020204" pitchFamily="34" charset="0"/>
              </a:endParaRPr>
            </a:p>
          </p:txBody>
        </p:sp>
        <p:sp>
          <p:nvSpPr>
            <p:cNvPr id="135" name="Google Shape;135;p8"/>
            <p:cNvSpPr txBox="1"/>
            <p:nvPr/>
          </p:nvSpPr>
          <p:spPr>
            <a:xfrm>
              <a:off x="4912757" y="264734"/>
              <a:ext cx="3391567" cy="1871904"/>
            </a:xfrm>
            <a:prstGeom prst="rect">
              <a:avLst/>
            </a:prstGeom>
            <a:noFill/>
            <a:ln>
              <a:noFill/>
            </a:ln>
          </p:spPr>
          <p:txBody>
            <a:bodyPr spcFirstLastPara="1" wrap="square" lIns="76200" tIns="76200" rIns="76200" bIns="762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u="sng" dirty="0" err="1">
                  <a:solidFill>
                    <a:schemeClr val="lt1"/>
                  </a:solidFill>
                  <a:latin typeface="Source Sans 3" panose="020B0303030403020204" pitchFamily="34" charset="0"/>
                  <a:sym typeface="Arial"/>
                </a:rPr>
                <a:t>Schwächen</a:t>
              </a:r>
              <a:endParaRPr sz="2000" b="1" u="sng" dirty="0">
                <a:solidFill>
                  <a:schemeClr val="lt1"/>
                </a:solidFill>
                <a:latin typeface="Source Sans 3" panose="020B0303030403020204" pitchFamily="34" charset="0"/>
                <a:sym typeface="Arial"/>
              </a:endParaRPr>
            </a:p>
            <a:p>
              <a:pPr marL="114300" marR="0" lvl="1" indent="-114300" algn="l" rtl="0">
                <a:lnSpc>
                  <a:spcPct val="90000"/>
                </a:lnSpc>
                <a:spcBef>
                  <a:spcPts val="700"/>
                </a:spcBef>
                <a:spcAft>
                  <a:spcPts val="0"/>
                </a:spcAft>
                <a:buClr>
                  <a:schemeClr val="lt1"/>
                </a:buClr>
                <a:buSzPts val="1500"/>
                <a:buFont typeface="Arial"/>
                <a:buChar char="•"/>
              </a:pPr>
              <a:r>
                <a:rPr lang="de-DE" sz="1200" dirty="0">
                  <a:solidFill>
                    <a:schemeClr val="lt1"/>
                  </a:solidFill>
                  <a:latin typeface="Source Sans 3" panose="020B0303030403020204" pitchFamily="34" charset="0"/>
                </a:rPr>
                <a:t>Hohe Importabhängigkeit</a:t>
              </a:r>
            </a:p>
            <a:p>
              <a:pPr marL="114300" marR="0" lvl="1" indent="-114300" algn="l" rtl="0">
                <a:lnSpc>
                  <a:spcPct val="90000"/>
                </a:lnSpc>
                <a:spcBef>
                  <a:spcPts val="700"/>
                </a:spcBef>
                <a:spcAft>
                  <a:spcPts val="0"/>
                </a:spcAft>
                <a:buClr>
                  <a:schemeClr val="lt1"/>
                </a:buClr>
                <a:buSzPts val="1500"/>
                <a:buFont typeface="Arial"/>
                <a:buChar char="•"/>
              </a:pPr>
              <a:r>
                <a:rPr lang="de-DE" sz="1200" dirty="0">
                  <a:solidFill>
                    <a:schemeClr val="lt1"/>
                  </a:solidFill>
                  <a:latin typeface="Source Sans 3" panose="020B0303030403020204" pitchFamily="34" charset="0"/>
                </a:rPr>
                <a:t>Währungs- und Inflationsrisiken</a:t>
              </a:r>
            </a:p>
            <a:p>
              <a:pPr marL="114300" marR="0" lvl="1" indent="-114300" algn="l" rtl="0">
                <a:lnSpc>
                  <a:spcPct val="90000"/>
                </a:lnSpc>
                <a:spcBef>
                  <a:spcPts val="700"/>
                </a:spcBef>
                <a:spcAft>
                  <a:spcPts val="0"/>
                </a:spcAft>
                <a:buClr>
                  <a:schemeClr val="lt1"/>
                </a:buClr>
                <a:buSzPts val="1500"/>
                <a:buFont typeface="Arial"/>
                <a:buChar char="•"/>
              </a:pPr>
              <a:r>
                <a:rPr lang="de-DE" sz="1200" dirty="0">
                  <a:solidFill>
                    <a:schemeClr val="lt1"/>
                  </a:solidFill>
                  <a:latin typeface="Source Sans 3" panose="020B0303030403020204" pitchFamily="34" charset="0"/>
                </a:rPr>
                <a:t>Abhängigkeit von Einnahmen aus dem Suezkanal</a:t>
              </a:r>
            </a:p>
            <a:p>
              <a:pPr marL="114300" marR="0" lvl="1" indent="-114300" algn="l" rtl="0">
                <a:lnSpc>
                  <a:spcPct val="90000"/>
                </a:lnSpc>
                <a:spcBef>
                  <a:spcPts val="700"/>
                </a:spcBef>
                <a:spcAft>
                  <a:spcPts val="0"/>
                </a:spcAft>
                <a:buClr>
                  <a:schemeClr val="lt1"/>
                </a:buClr>
                <a:buSzPts val="1500"/>
                <a:buFont typeface="Arial"/>
                <a:buChar char="•"/>
              </a:pPr>
              <a:r>
                <a:rPr lang="de-DE" sz="1200" dirty="0">
                  <a:solidFill>
                    <a:schemeClr val="lt1"/>
                  </a:solidFill>
                  <a:latin typeface="Source Sans 3" panose="020B0303030403020204" pitchFamily="34" charset="0"/>
                </a:rPr>
                <a:t>Energieversorgung teilweise anfällig</a:t>
              </a:r>
            </a:p>
            <a:p>
              <a:pPr marL="285750" marR="0" lvl="1" indent="-57150" algn="l" rtl="0">
                <a:lnSpc>
                  <a:spcPct val="90000"/>
                </a:lnSpc>
                <a:spcBef>
                  <a:spcPts val="540"/>
                </a:spcBef>
                <a:spcAft>
                  <a:spcPts val="0"/>
                </a:spcAft>
                <a:buClr>
                  <a:schemeClr val="dk1"/>
                </a:buClr>
                <a:buSzPts val="3600"/>
                <a:buFont typeface="Arial"/>
                <a:buNone/>
              </a:pPr>
              <a:endParaRPr sz="3600" b="0" i="0" u="none" strike="noStrike" cap="none" dirty="0">
                <a:solidFill>
                  <a:schemeClr val="lt1"/>
                </a:solidFill>
                <a:latin typeface="Source Sans 3" panose="020B0303030403020204" pitchFamily="34" charset="0"/>
                <a:sym typeface="Arial"/>
              </a:endParaRPr>
            </a:p>
            <a:p>
              <a:pPr marL="285750" marR="0" lvl="1" indent="-57150" algn="l" rtl="0">
                <a:lnSpc>
                  <a:spcPct val="90000"/>
                </a:lnSpc>
                <a:spcBef>
                  <a:spcPts val="540"/>
                </a:spcBef>
                <a:spcAft>
                  <a:spcPts val="0"/>
                </a:spcAft>
                <a:buClr>
                  <a:schemeClr val="dk1"/>
                </a:buClr>
                <a:buSzPts val="3600"/>
                <a:buFont typeface="Arial"/>
                <a:buNone/>
              </a:pPr>
              <a:endParaRPr sz="3600" b="0" i="0" u="none" strike="noStrike" cap="none" dirty="0">
                <a:solidFill>
                  <a:schemeClr val="lt1"/>
                </a:solidFill>
                <a:latin typeface="Source Sans 3" panose="020B0303030403020204" pitchFamily="34" charset="0"/>
                <a:sym typeface="Arial"/>
              </a:endParaRPr>
            </a:p>
            <a:p>
              <a:pPr marL="285750" marR="0" lvl="1" indent="-57150" algn="l" rtl="0">
                <a:lnSpc>
                  <a:spcPct val="90000"/>
                </a:lnSpc>
                <a:spcBef>
                  <a:spcPts val="540"/>
                </a:spcBef>
                <a:spcAft>
                  <a:spcPts val="0"/>
                </a:spcAft>
                <a:buClr>
                  <a:schemeClr val="dk1"/>
                </a:buClr>
                <a:buSzPts val="3600"/>
                <a:buFont typeface="Arial"/>
                <a:buNone/>
              </a:pPr>
              <a:endParaRPr sz="3600" b="0" i="0" u="none" strike="noStrike" cap="none" dirty="0">
                <a:solidFill>
                  <a:schemeClr val="lt1"/>
                </a:solidFill>
                <a:latin typeface="Source Sans 3" panose="020B0303030403020204" pitchFamily="34" charset="0"/>
                <a:sym typeface="Arial"/>
              </a:endParaRPr>
            </a:p>
            <a:p>
              <a:pPr marL="114300" marR="0" lvl="1" indent="-114300" algn="l" rtl="0">
                <a:lnSpc>
                  <a:spcPct val="90000"/>
                </a:lnSpc>
                <a:spcBef>
                  <a:spcPts val="540"/>
                </a:spcBef>
                <a:spcAft>
                  <a:spcPts val="0"/>
                </a:spcAft>
                <a:buClr>
                  <a:schemeClr val="lt1"/>
                </a:buClr>
                <a:buSzPts val="1500"/>
                <a:buFont typeface="Arial"/>
                <a:buChar char="•"/>
              </a:pPr>
              <a:r>
                <a:rPr lang="en-US" sz="1500" b="0" i="0" u="none" strike="noStrike" cap="none" dirty="0" err="1">
                  <a:solidFill>
                    <a:schemeClr val="lt1"/>
                  </a:solidFill>
                  <a:latin typeface="Source Sans 3" panose="020B0303030403020204" pitchFamily="34" charset="0"/>
                  <a:sym typeface="Arial"/>
                </a:rPr>
                <a:t>Dünne</a:t>
              </a:r>
              <a:r>
                <a:rPr lang="en-US" sz="1500" b="0" i="0" u="none" strike="noStrike" cap="none" dirty="0">
                  <a:solidFill>
                    <a:schemeClr val="lt1"/>
                  </a:solidFill>
                  <a:latin typeface="Source Sans 3" panose="020B0303030403020204" pitchFamily="34" charset="0"/>
                  <a:sym typeface="Arial"/>
                </a:rPr>
                <a:t> </a:t>
              </a:r>
              <a:r>
                <a:rPr lang="en-US" sz="1500" b="0" i="0" u="none" strike="noStrike" cap="none" dirty="0" err="1">
                  <a:solidFill>
                    <a:schemeClr val="lt1"/>
                  </a:solidFill>
                  <a:latin typeface="Source Sans 3" panose="020B0303030403020204" pitchFamily="34" charset="0"/>
                  <a:sym typeface="Arial"/>
                </a:rPr>
                <a:t>Zuliefererbasis</a:t>
              </a:r>
              <a:endParaRPr dirty="0">
                <a:latin typeface="Source Sans 3" panose="020B0303030403020204" pitchFamily="34" charset="0"/>
              </a:endParaRPr>
            </a:p>
            <a:p>
              <a:pPr marL="114300" marR="0" lvl="1" indent="-114300" algn="l" rtl="0">
                <a:lnSpc>
                  <a:spcPct val="90000"/>
                </a:lnSpc>
                <a:spcBef>
                  <a:spcPts val="225"/>
                </a:spcBef>
                <a:spcAft>
                  <a:spcPts val="0"/>
                </a:spcAft>
                <a:buClr>
                  <a:schemeClr val="lt1"/>
                </a:buClr>
                <a:buSzPts val="1500"/>
                <a:buFont typeface="Arial"/>
                <a:buChar char="•"/>
              </a:pPr>
              <a:r>
                <a:rPr lang="en-US" sz="1500" b="0" i="0" u="none" strike="noStrike" cap="none" dirty="0" err="1">
                  <a:solidFill>
                    <a:schemeClr val="lt1"/>
                  </a:solidFill>
                  <a:latin typeface="Source Sans 3" panose="020B0303030403020204" pitchFamily="34" charset="0"/>
                  <a:sym typeface="Arial"/>
                </a:rPr>
                <a:t>Fachkräftemangel</a:t>
              </a:r>
              <a:r>
                <a:rPr lang="en-US" sz="1500" b="0" i="0" u="none" strike="noStrike" cap="none" dirty="0">
                  <a:solidFill>
                    <a:schemeClr val="lt1"/>
                  </a:solidFill>
                  <a:latin typeface="Source Sans 3" panose="020B0303030403020204" pitchFamily="34" charset="0"/>
                  <a:sym typeface="Arial"/>
                </a:rPr>
                <a:t> auf </a:t>
              </a:r>
              <a:r>
                <a:rPr lang="en-US" sz="1500" b="0" i="0" u="none" strike="noStrike" cap="none" dirty="0" err="1">
                  <a:solidFill>
                    <a:schemeClr val="lt1"/>
                  </a:solidFill>
                  <a:latin typeface="Source Sans 3" panose="020B0303030403020204" pitchFamily="34" charset="0"/>
                  <a:sym typeface="Arial"/>
                </a:rPr>
                <a:t>mittlerer</a:t>
              </a:r>
              <a:r>
                <a:rPr lang="en-US" sz="1500" b="0" i="0" u="none" strike="noStrike" cap="none" dirty="0">
                  <a:solidFill>
                    <a:schemeClr val="lt1"/>
                  </a:solidFill>
                  <a:latin typeface="Source Sans 3" panose="020B0303030403020204" pitchFamily="34" charset="0"/>
                  <a:sym typeface="Arial"/>
                </a:rPr>
                <a:t> </a:t>
              </a:r>
              <a:r>
                <a:rPr lang="en-US" sz="1500" b="0" i="0" u="none" strike="noStrike" cap="none" dirty="0" err="1">
                  <a:solidFill>
                    <a:schemeClr val="lt1"/>
                  </a:solidFill>
                  <a:latin typeface="Source Sans 3" panose="020B0303030403020204" pitchFamily="34" charset="0"/>
                  <a:sym typeface="Arial"/>
                </a:rPr>
                <a:t>Qualifikationsebene</a:t>
              </a:r>
              <a:endParaRPr dirty="0">
                <a:latin typeface="Source Sans 3" panose="020B0303030403020204" pitchFamily="34" charset="0"/>
              </a:endParaRPr>
            </a:p>
          </p:txBody>
        </p:sp>
        <p:sp>
          <p:nvSpPr>
            <p:cNvPr id="136" name="Google Shape;136;p8"/>
            <p:cNvSpPr/>
            <p:nvPr/>
          </p:nvSpPr>
          <p:spPr>
            <a:xfrm>
              <a:off x="603182" y="2717256"/>
              <a:ext cx="3594099" cy="2074436"/>
            </a:xfrm>
            <a:prstGeom prst="roundRect">
              <a:avLst>
                <a:gd name="adj" fmla="val 16667"/>
              </a:avLst>
            </a:prstGeom>
            <a:solidFill>
              <a:srgbClr val="003782"/>
            </a:solidFill>
            <a:ln w="12700" cap="flat" cmpd="sng">
              <a:solidFill>
                <a:srgbClr val="CCD7E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ource Sans 3" panose="020B0303030403020204" pitchFamily="34" charset="0"/>
              </a:endParaRPr>
            </a:p>
          </p:txBody>
        </p:sp>
        <p:sp>
          <p:nvSpPr>
            <p:cNvPr id="137" name="Google Shape;137;p8"/>
            <p:cNvSpPr txBox="1"/>
            <p:nvPr/>
          </p:nvSpPr>
          <p:spPr>
            <a:xfrm>
              <a:off x="704448" y="2818522"/>
              <a:ext cx="3391567" cy="1871904"/>
            </a:xfrm>
            <a:prstGeom prst="rect">
              <a:avLst/>
            </a:prstGeom>
            <a:noFill/>
            <a:ln>
              <a:noFill/>
            </a:ln>
          </p:spPr>
          <p:txBody>
            <a:bodyPr spcFirstLastPara="1" wrap="square" lIns="76200" tIns="76200" rIns="76200" bIns="762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u="sng" dirty="0" err="1">
                  <a:solidFill>
                    <a:schemeClr val="lt1"/>
                  </a:solidFill>
                  <a:latin typeface="Source Sans 3" panose="020B0303030403020204" pitchFamily="34" charset="0"/>
                  <a:sym typeface="Arial"/>
                </a:rPr>
                <a:t>Risiken</a:t>
              </a:r>
              <a:endParaRPr lang="en-US" sz="2000" b="1" u="sng" dirty="0">
                <a:solidFill>
                  <a:schemeClr val="lt1"/>
                </a:solidFill>
                <a:latin typeface="Source Sans 3" panose="020B0303030403020204" pitchFamily="34" charset="0"/>
                <a:sym typeface="Arial"/>
              </a:endParaRP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Regionale Konflikte und politische Instabilität</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Unterbrechungen der Handelswege</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Steigende Öl- und Gaspreise</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Globale Lieferkettenstörungen</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Konkurrenz durch andere Standorte im Nahen Osten</a:t>
              </a:r>
              <a:endParaRPr lang="de-DE" sz="1200" dirty="0">
                <a:latin typeface="Source Sans 3" panose="020B0303030403020204" pitchFamily="34" charset="0"/>
              </a:endParaRPr>
            </a:p>
          </p:txBody>
        </p:sp>
        <p:sp>
          <p:nvSpPr>
            <p:cNvPr id="138" name="Google Shape;138;p8"/>
            <p:cNvSpPr/>
            <p:nvPr/>
          </p:nvSpPr>
          <p:spPr>
            <a:xfrm>
              <a:off x="4811492" y="2756378"/>
              <a:ext cx="3594099" cy="2074436"/>
            </a:xfrm>
            <a:prstGeom prst="roundRect">
              <a:avLst>
                <a:gd name="adj" fmla="val 16667"/>
              </a:avLst>
            </a:prstGeom>
            <a:solidFill>
              <a:srgbClr val="003782"/>
            </a:solidFill>
            <a:ln w="12700" cap="flat" cmpd="sng">
              <a:solidFill>
                <a:srgbClr val="CCD7E5"/>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ource Sans 3" panose="020B0303030403020204" pitchFamily="34" charset="0"/>
              </a:endParaRPr>
            </a:p>
          </p:txBody>
        </p:sp>
        <p:sp>
          <p:nvSpPr>
            <p:cNvPr id="139" name="Google Shape;139;p8"/>
            <p:cNvSpPr txBox="1"/>
            <p:nvPr/>
          </p:nvSpPr>
          <p:spPr>
            <a:xfrm>
              <a:off x="4912758" y="2857644"/>
              <a:ext cx="3391567" cy="2171494"/>
            </a:xfrm>
            <a:prstGeom prst="rect">
              <a:avLst/>
            </a:prstGeom>
            <a:noFill/>
            <a:ln>
              <a:noFill/>
            </a:ln>
          </p:spPr>
          <p:txBody>
            <a:bodyPr spcFirstLastPara="1" wrap="square" lIns="76200" tIns="76200" rIns="76200" bIns="76200" anchor="t" anchorCtr="0">
              <a:noAutofit/>
            </a:bodyPr>
            <a:lstStyle/>
            <a:p>
              <a:pPr marL="0" marR="0" lvl="0" indent="0" algn="ctr" rtl="0">
                <a:lnSpc>
                  <a:spcPct val="90000"/>
                </a:lnSpc>
                <a:spcBef>
                  <a:spcPts val="0"/>
                </a:spcBef>
                <a:spcAft>
                  <a:spcPts val="0"/>
                </a:spcAft>
                <a:buClr>
                  <a:schemeClr val="lt1"/>
                </a:buClr>
                <a:buSzPts val="2000"/>
                <a:buFont typeface="Arial"/>
                <a:buNone/>
              </a:pPr>
              <a:r>
                <a:rPr lang="en-US" sz="2000" b="1" u="sng" dirty="0" err="1">
                  <a:solidFill>
                    <a:schemeClr val="lt1"/>
                  </a:solidFill>
                  <a:latin typeface="Source Sans 3" panose="020B0303030403020204" pitchFamily="34" charset="0"/>
                  <a:sym typeface="Arial"/>
                </a:rPr>
                <a:t>Chancen</a:t>
              </a:r>
              <a:endParaRPr lang="de-DE" sz="2000" b="1" u="sng" dirty="0">
                <a:solidFill>
                  <a:schemeClr val="lt1"/>
                </a:solidFill>
                <a:latin typeface="Source Sans 3" panose="020B0303030403020204" pitchFamily="34" charset="0"/>
                <a:sym typeface="Arial"/>
              </a:endParaRPr>
            </a:p>
            <a:p>
              <a:pPr marL="114300" marR="0" lvl="1" indent="-114300" algn="l" rtl="0">
                <a:lnSpc>
                  <a:spcPct val="90000"/>
                </a:lnSpc>
                <a:spcBef>
                  <a:spcPts val="700"/>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Entwicklung zum regionalen Logistik- und Produktionszentrum</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Mehr ausländische Direktinvestitionen</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Ausbau von grünem Wasserstoff</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Steigerung von Exporten</a:t>
              </a:r>
            </a:p>
            <a:p>
              <a:pPr marL="114300" marR="0" lvl="1" indent="-114300" algn="l" rtl="0">
                <a:lnSpc>
                  <a:spcPct val="90000"/>
                </a:lnSpc>
                <a:spcBef>
                  <a:spcPts val="225"/>
                </a:spcBef>
                <a:spcAft>
                  <a:spcPts val="0"/>
                </a:spcAft>
                <a:buClr>
                  <a:schemeClr val="lt1"/>
                </a:buClr>
                <a:buSzPts val="1500"/>
                <a:buFont typeface="Arial"/>
                <a:buChar char="•"/>
              </a:pPr>
              <a:r>
                <a:rPr lang="de-DE" sz="1200" b="0" i="0" u="none" strike="noStrike" cap="none" dirty="0">
                  <a:solidFill>
                    <a:schemeClr val="lt1"/>
                  </a:solidFill>
                  <a:latin typeface="Source Sans 3" panose="020B0303030403020204" pitchFamily="34" charset="0"/>
                  <a:sym typeface="Arial"/>
                </a:rPr>
                <a:t>Diversifizierung internationaler Lieferketten</a:t>
              </a:r>
            </a:p>
            <a:p>
              <a:pPr marL="571500" marR="0" lvl="2" indent="-57150" algn="l" rtl="0">
                <a:lnSpc>
                  <a:spcPct val="90000"/>
                </a:lnSpc>
                <a:spcBef>
                  <a:spcPts val="225"/>
                </a:spcBef>
                <a:spcAft>
                  <a:spcPts val="0"/>
                </a:spcAft>
                <a:buClr>
                  <a:schemeClr val="dk1"/>
                </a:buClr>
                <a:buSzPts val="3600"/>
                <a:buFont typeface="Arial"/>
                <a:buNone/>
              </a:pPr>
              <a:endParaRPr sz="3600" b="0" i="0" u="none" strike="noStrike" cap="none" dirty="0">
                <a:solidFill>
                  <a:schemeClr val="lt1"/>
                </a:solidFill>
                <a:latin typeface="Source Sans 3" panose="020B0303030403020204" pitchFamily="34" charset="0"/>
                <a:sym typeface="Arial"/>
              </a:endParaRPr>
            </a:p>
            <a:p>
              <a:pPr marL="571500" marR="0" lvl="2" indent="-57150" algn="l" rtl="0">
                <a:lnSpc>
                  <a:spcPct val="90000"/>
                </a:lnSpc>
                <a:spcBef>
                  <a:spcPts val="540"/>
                </a:spcBef>
                <a:spcAft>
                  <a:spcPts val="0"/>
                </a:spcAft>
                <a:buClr>
                  <a:schemeClr val="dk1"/>
                </a:buClr>
                <a:buSzPts val="3600"/>
                <a:buFont typeface="Arial"/>
                <a:buNone/>
              </a:pPr>
              <a:endParaRPr sz="3600" b="0" i="0" u="none" strike="noStrike" cap="none" dirty="0">
                <a:solidFill>
                  <a:schemeClr val="lt1"/>
                </a:solidFill>
                <a:latin typeface="Source Sans 3" panose="020B0303030403020204" pitchFamily="34" charset="0"/>
                <a:sym typeface="Arial"/>
              </a:endParaRPr>
            </a:p>
            <a:p>
              <a:pPr marL="114300" marR="0" lvl="1" indent="-114300" algn="l" rtl="0">
                <a:lnSpc>
                  <a:spcPct val="90000"/>
                </a:lnSpc>
                <a:spcBef>
                  <a:spcPts val="540"/>
                </a:spcBef>
                <a:spcAft>
                  <a:spcPts val="0"/>
                </a:spcAft>
                <a:buClr>
                  <a:schemeClr val="lt1"/>
                </a:buClr>
                <a:buSzPts val="1500"/>
                <a:buFont typeface="Arial"/>
                <a:buChar char="•"/>
              </a:pPr>
              <a:r>
                <a:rPr lang="en-US" sz="1500" b="0" i="0" u="none" strike="noStrike" cap="none" dirty="0">
                  <a:solidFill>
                    <a:schemeClr val="lt1"/>
                  </a:solidFill>
                  <a:latin typeface="Source Sans 3" panose="020B0303030403020204" pitchFamily="34" charset="0"/>
                  <a:sym typeface="Arial"/>
                </a:rPr>
                <a:t>Nearshoring</a:t>
              </a:r>
              <a:endParaRPr dirty="0">
                <a:latin typeface="Source Sans 3" panose="020B0303030403020204" pitchFamily="34" charset="0"/>
              </a:endParaRPr>
            </a:p>
          </p:txBody>
        </p:sp>
      </p:grpSp>
      <p:sp>
        <p:nvSpPr>
          <p:cNvPr id="140" name="Google Shape;140;p8"/>
          <p:cNvSpPr/>
          <p:nvPr/>
        </p:nvSpPr>
        <p:spPr>
          <a:xfrm>
            <a:off x="4766339" y="6267487"/>
            <a:ext cx="5599453"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002060"/>
                </a:solidFill>
                <a:latin typeface="Source Sans 3" panose="020B0303030403020204" pitchFamily="34" charset="0"/>
                <a:sym typeface="Arial"/>
              </a:rPr>
              <a:t>Stand: GTAI online under </a:t>
            </a:r>
            <a:r>
              <a:rPr lang="en-US" sz="1200" dirty="0">
                <a:solidFill>
                  <a:srgbClr val="002060"/>
                </a:solidFill>
                <a:latin typeface="Source Sans 3" panose="020B0303030403020204" pitchFamily="34" charset="0"/>
                <a:sym typeface="Arial"/>
                <a:hlinkClick r:id="rId3"/>
              </a:rPr>
              <a:t>https://www.gtai.de/de/trade/aegypten-wirtschaft/wirtschaftsausblick</a:t>
            </a:r>
            <a:r>
              <a:rPr lang="en-US" sz="1200" dirty="0">
                <a:solidFill>
                  <a:srgbClr val="002060"/>
                </a:solidFill>
                <a:latin typeface="Source Sans 3" panose="020B0303030403020204" pitchFamily="34" charset="0"/>
                <a:sym typeface="Arial"/>
              </a:rPr>
              <a:t> Letzter </a:t>
            </a:r>
            <a:r>
              <a:rPr lang="en-US" sz="1200" dirty="0" err="1">
                <a:solidFill>
                  <a:srgbClr val="002060"/>
                </a:solidFill>
                <a:latin typeface="Source Sans 3" panose="020B0303030403020204" pitchFamily="34" charset="0"/>
                <a:sym typeface="Arial"/>
              </a:rPr>
              <a:t>Zugriff</a:t>
            </a:r>
            <a:r>
              <a:rPr lang="en-US" sz="1200" dirty="0">
                <a:solidFill>
                  <a:srgbClr val="002060"/>
                </a:solidFill>
                <a:latin typeface="Source Sans 3" panose="020B0303030403020204" pitchFamily="34" charset="0"/>
                <a:sym typeface="Arial"/>
              </a:rPr>
              <a:t>: 02.06.2026</a:t>
            </a:r>
            <a:endParaRPr sz="1200" dirty="0">
              <a:solidFill>
                <a:srgbClr val="002060"/>
              </a:solidFill>
              <a:latin typeface="Source Sans 3" panose="020B0303030403020204" pitchFamily="34" charset="0"/>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0"/>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Exporte</a:t>
            </a:r>
            <a:r>
              <a:rPr lang="en-US" dirty="0">
                <a:solidFill>
                  <a:srgbClr val="002060"/>
                </a:solidFill>
                <a:latin typeface="Source Sans 3" panose="020B0303030403020204" pitchFamily="34" charset="0"/>
              </a:rPr>
              <a:t> – </a:t>
            </a:r>
            <a:r>
              <a:rPr lang="en-US" dirty="0" err="1">
                <a:solidFill>
                  <a:srgbClr val="002060"/>
                </a:solidFill>
                <a:latin typeface="Source Sans 3" panose="020B0303030403020204" pitchFamily="34" charset="0"/>
              </a:rPr>
              <a:t>Ägypten</a:t>
            </a:r>
            <a:r>
              <a:rPr lang="en-US" dirty="0">
                <a:solidFill>
                  <a:srgbClr val="002060"/>
                </a:solidFill>
                <a:latin typeface="Source Sans 3" panose="020B0303030403020204" pitchFamily="34" charset="0"/>
              </a:rPr>
              <a:t>/Welt</a:t>
            </a:r>
            <a:endParaRPr dirty="0">
              <a:solidFill>
                <a:srgbClr val="002060"/>
              </a:solidFill>
              <a:latin typeface="Source Sans 3" panose="020B0303030403020204" pitchFamily="34" charset="0"/>
            </a:endParaRPr>
          </a:p>
        </p:txBody>
      </p:sp>
      <p:sp>
        <p:nvSpPr>
          <p:cNvPr id="158" name="Google Shape;158;p10"/>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a:solidFill>
                  <a:srgbClr val="002060"/>
                </a:solidFill>
                <a:latin typeface="Source Sans 3" panose="020B0303030403020204" pitchFamily="34" charset="0"/>
              </a:rPr>
              <a:t>Trend Economy, Trading Economics</a:t>
            </a:r>
            <a:endParaRPr>
              <a:latin typeface="Source Sans 3" panose="020B0303030403020204" pitchFamily="34" charset="0"/>
            </a:endParaRPr>
          </a:p>
        </p:txBody>
      </p:sp>
      <p:sp>
        <p:nvSpPr>
          <p:cNvPr id="159" name="Google Shape;159;p10"/>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9</a:t>
            </a:fld>
            <a:endParaRPr/>
          </a:p>
        </p:txBody>
      </p:sp>
      <p:graphicFrame>
        <p:nvGraphicFramePr>
          <p:cNvPr id="160" name="Google Shape;160;p10"/>
          <p:cNvGraphicFramePr/>
          <p:nvPr>
            <p:extLst>
              <p:ext uri="{D42A27DB-BD31-4B8C-83A1-F6EECF244321}">
                <p14:modId xmlns:p14="http://schemas.microsoft.com/office/powerpoint/2010/main" val="1027363541"/>
              </p:ext>
            </p:extLst>
          </p:nvPr>
        </p:nvGraphicFramePr>
        <p:xfrm>
          <a:off x="258741" y="1754707"/>
          <a:ext cx="6308973" cy="26851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1" name="Google Shape;161;p10"/>
          <p:cNvGraphicFramePr/>
          <p:nvPr>
            <p:extLst>
              <p:ext uri="{D42A27DB-BD31-4B8C-83A1-F6EECF244321}">
                <p14:modId xmlns:p14="http://schemas.microsoft.com/office/powerpoint/2010/main" val="1071268940"/>
              </p:ext>
            </p:extLst>
          </p:nvPr>
        </p:nvGraphicFramePr>
        <p:xfrm>
          <a:off x="4767942" y="4697860"/>
          <a:ext cx="1973944" cy="2501557"/>
        </p:xfrm>
        <a:graphic>
          <a:graphicData uri="http://schemas.openxmlformats.org/drawingml/2006/table">
            <a:tbl>
              <a:tblPr>
                <a:noFill/>
                <a:tableStyleId>{90FCE6EE-D4F6-41B6-A0BE-3108DE981805}</a:tableStyleId>
              </a:tblPr>
              <a:tblGrid>
                <a:gridCol w="892877">
                  <a:extLst>
                    <a:ext uri="{9D8B030D-6E8A-4147-A177-3AD203B41FA5}">
                      <a16:colId xmlns:a16="http://schemas.microsoft.com/office/drawing/2014/main" val="20000"/>
                    </a:ext>
                  </a:extLst>
                </a:gridCol>
                <a:gridCol w="1081067">
                  <a:extLst>
                    <a:ext uri="{9D8B030D-6E8A-4147-A177-3AD203B41FA5}">
                      <a16:colId xmlns:a16="http://schemas.microsoft.com/office/drawing/2014/main" val="20001"/>
                    </a:ext>
                  </a:extLst>
                </a:gridCol>
              </a:tblGrid>
              <a:tr h="268041">
                <a:tc>
                  <a:txBody>
                    <a:bodyPr/>
                    <a:lstStyle/>
                    <a:p>
                      <a:pPr marL="0" marR="0" lvl="0" indent="0" algn="ctr" rtl="0">
                        <a:lnSpc>
                          <a:spcPct val="100000"/>
                        </a:lnSpc>
                        <a:spcBef>
                          <a:spcPts val="0"/>
                        </a:spcBef>
                        <a:spcAft>
                          <a:spcPts val="0"/>
                        </a:spcAft>
                        <a:buClr>
                          <a:srgbClr val="002060"/>
                        </a:buClr>
                        <a:buSzPts val="1200"/>
                        <a:buFont typeface="Arial"/>
                        <a:buNone/>
                      </a:pPr>
                      <a:r>
                        <a:rPr lang="en-US" sz="1200" u="none" strike="noStrike" cap="none">
                          <a:solidFill>
                            <a:srgbClr val="002060"/>
                          </a:solidFill>
                          <a:latin typeface="Source Sans 3" panose="020B0303030403020204" pitchFamily="34" charset="0"/>
                        </a:rPr>
                        <a:t>Jahr</a:t>
                      </a:r>
                      <a:endParaRPr sz="1200" b="0" i="0" u="none" strike="noStrike" cap="none">
                        <a:solidFill>
                          <a:srgbClr val="002060"/>
                        </a:solidFill>
                        <a:latin typeface="Source Sans 3" panose="020B0303030403020204" pitchFamily="34" charset="0"/>
                        <a:ea typeface="Arial"/>
                        <a:cs typeface="Arial"/>
                        <a:sym typeface="Arial"/>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2060"/>
                        </a:buClr>
                        <a:buSzPts val="1200"/>
                        <a:buFont typeface="Arial"/>
                        <a:buNone/>
                      </a:pPr>
                      <a:r>
                        <a:rPr lang="en-US" sz="1200" u="none" strike="noStrike" cap="none">
                          <a:solidFill>
                            <a:srgbClr val="002060"/>
                          </a:solidFill>
                          <a:latin typeface="Source Sans 3" panose="020B0303030403020204" pitchFamily="34" charset="0"/>
                        </a:rPr>
                        <a:t>Exporte</a:t>
                      </a:r>
                      <a:endParaRPr sz="1200" b="0" u="none" strike="noStrike" cap="none">
                        <a:solidFill>
                          <a:srgbClr val="002060"/>
                        </a:solidFill>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extLst>
                  <a:ext uri="{0D108BD9-81ED-4DB2-BD59-A6C34878D82A}">
                    <a16:rowId xmlns:a16="http://schemas.microsoft.com/office/drawing/2014/main" val="10000"/>
                  </a:ext>
                </a:extLst>
              </a:tr>
              <a:tr h="268041">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2019</a:t>
                      </a:r>
                      <a:endParaRPr sz="1200" u="none" strike="noStrike" cap="none" dirty="0">
                        <a:solidFill>
                          <a:srgbClr val="002060"/>
                        </a:solidFill>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30,6</a:t>
                      </a:r>
                      <a:endParaRPr sz="1200" u="none" strike="noStrike" cap="none" dirty="0">
                        <a:solidFill>
                          <a:srgbClr val="002060"/>
                        </a:solidFill>
                        <a:latin typeface="Source Sans 3" panose="020B0303030403020204" pitchFamily="34" charset="0"/>
                      </a:endParaRPr>
                    </a:p>
                  </a:txBody>
                  <a:tcPr marL="99050" marR="99050" marT="45725" marB="45725"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extLst>
                  <a:ext uri="{0D108BD9-81ED-4DB2-BD59-A6C34878D82A}">
                    <a16:rowId xmlns:a16="http://schemas.microsoft.com/office/drawing/2014/main" val="10003"/>
                  </a:ext>
                </a:extLst>
              </a:tr>
              <a:tr h="268041">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2020</a:t>
                      </a:r>
                      <a:endParaRPr sz="1200" u="none" strike="noStrike" cap="none" dirty="0">
                        <a:solidFill>
                          <a:srgbClr val="002060"/>
                        </a:solidFill>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cs typeface="Arial"/>
                          <a:sym typeface="Arial"/>
                        </a:rPr>
                        <a:t>26,8</a:t>
                      </a:r>
                      <a:endParaRPr sz="1200" b="0" i="0" u="none" strike="noStrike" cap="none" dirty="0">
                        <a:solidFill>
                          <a:srgbClr val="002060"/>
                        </a:solidFill>
                        <a:latin typeface="Source Sans 3" panose="020B0303030403020204" pitchFamily="34" charset="0"/>
                        <a:cs typeface="Arial"/>
                        <a:sym typeface="Arial"/>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4"/>
                  </a:ext>
                </a:extLst>
              </a:tr>
              <a:tr h="268041">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2021</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38</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5"/>
                  </a:ext>
                </a:extLst>
              </a:tr>
              <a:tr h="268041">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2022</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49</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6"/>
                  </a:ext>
                </a:extLst>
              </a:tr>
              <a:tr h="268041">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2023</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u="none" strike="noStrike" cap="none" dirty="0">
                          <a:solidFill>
                            <a:srgbClr val="002060"/>
                          </a:solidFill>
                          <a:latin typeface="Source Sans 3" panose="020B0303030403020204" pitchFamily="34" charset="0"/>
                        </a:rPr>
                        <a:t>39,7</a:t>
                      </a:r>
                      <a:endParaRPr dirty="0">
                        <a:latin typeface="Source Sans 3" panose="020B0303030403020204" pitchFamily="34" charset="0"/>
                      </a:endParaRPr>
                    </a:p>
                  </a:txBody>
                  <a:tcPr marL="99050" marR="99050" marT="45725" marB="45725"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7"/>
                  </a:ext>
                </a:extLst>
              </a:tr>
              <a:tr h="26741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noProof="0" dirty="0">
                          <a:solidFill>
                            <a:srgbClr val="002060"/>
                          </a:solidFill>
                          <a:latin typeface="Source Sans 3" panose="020B0303030403020204" pitchFamily="34" charset="0"/>
                          <a:cs typeface="Arial"/>
                          <a:sym typeface="Arial"/>
                        </a:rPr>
                        <a:t>2024</a:t>
                      </a:r>
                    </a:p>
                  </a:txBody>
                  <a:tcPr marL="99050" marR="99050" marT="45725" marB="45725"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lgn="ctr">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u="none" strike="noStrike" cap="none" dirty="0">
                          <a:solidFill>
                            <a:srgbClr val="002060"/>
                          </a:solidFill>
                          <a:latin typeface="Source Sans 3" panose="020B0303030403020204" pitchFamily="34" charset="0"/>
                        </a:rPr>
                        <a:t>42,7</a:t>
                      </a:r>
                      <a:endParaRPr lang="en-US" sz="1200" dirty="0">
                        <a:latin typeface="Source Sans 3" panose="020B0303030403020204" pitchFamily="34" charset="0"/>
                      </a:endParaRPr>
                    </a:p>
                  </a:txBody>
                  <a:tcPr marL="99050" marR="99050" marT="45725" marB="45725"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lgn="ctr">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843428662"/>
                  </a:ext>
                </a:extLst>
              </a:tr>
              <a:tr h="306917">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noProof="0" dirty="0">
                          <a:solidFill>
                            <a:srgbClr val="002060"/>
                          </a:solidFill>
                          <a:latin typeface="Source Sans 3" panose="020B0303030403020204" pitchFamily="34" charset="0"/>
                          <a:cs typeface="Arial"/>
                          <a:sym typeface="Arial"/>
                        </a:rPr>
                        <a:t>2025</a:t>
                      </a:r>
                    </a:p>
                  </a:txBody>
                  <a:tcPr marL="99050" marR="99050" marT="45725" marB="45725"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2060"/>
                          </a:solidFill>
                          <a:latin typeface="Source Sans 3" panose="020B0303030403020204" pitchFamily="34" charset="0"/>
                          <a:cs typeface="Arial"/>
                          <a:sym typeface="Arial"/>
                        </a:rPr>
                        <a:t>55,7</a:t>
                      </a:r>
                    </a:p>
                  </a:txBody>
                  <a:tcPr marL="99050" marR="99050" marT="45725" marB="45725"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500263597"/>
                  </a:ext>
                </a:extLst>
              </a:tr>
              <a:tr h="268041">
                <a:tc>
                  <a:txBody>
                    <a:bodyPr/>
                    <a:lstStyle/>
                    <a:p>
                      <a:pPr marL="0" marR="0" lvl="0" indent="0" algn="ctr" rtl="0">
                        <a:lnSpc>
                          <a:spcPct val="100000"/>
                        </a:lnSpc>
                        <a:spcBef>
                          <a:spcPts val="0"/>
                        </a:spcBef>
                        <a:spcAft>
                          <a:spcPts val="0"/>
                        </a:spcAft>
                        <a:buClr>
                          <a:srgbClr val="000000"/>
                        </a:buClr>
                        <a:buFont typeface="Arial"/>
                        <a:buNone/>
                      </a:pPr>
                      <a:r>
                        <a:rPr lang="en-US" sz="1200" b="0" i="0" u="none" strike="noStrike" cap="none" dirty="0">
                          <a:solidFill>
                            <a:srgbClr val="002060"/>
                          </a:solidFill>
                          <a:latin typeface="Source Sans 3" panose="020B0303030403020204" pitchFamily="34" charset="0"/>
                          <a:cs typeface="Arial"/>
                          <a:sym typeface="Arial"/>
                        </a:rPr>
                        <a:t>Juni 2026</a:t>
                      </a:r>
                      <a:endParaRPr sz="1200" b="0" i="0" u="none" strike="noStrike" cap="none" dirty="0">
                        <a:solidFill>
                          <a:srgbClr val="002060"/>
                        </a:solidFill>
                        <a:latin typeface="Source Sans 3" panose="020B0303030403020204" pitchFamily="34" charset="0"/>
                        <a:cs typeface="Arial"/>
                        <a:sym typeface="Arial"/>
                      </a:endParaRPr>
                    </a:p>
                  </a:txBody>
                  <a:tcPr marL="99050" marR="99050" marT="45725" marB="45725"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2060"/>
                          </a:solidFill>
                          <a:latin typeface="Source Sans 3" panose="020B0303030403020204" pitchFamily="34" charset="0"/>
                          <a:cs typeface="Arial"/>
                          <a:sym typeface="Arial"/>
                        </a:rPr>
                        <a:t>26,9</a:t>
                      </a:r>
                    </a:p>
                  </a:txBody>
                  <a:tcPr marL="99050" marR="99050" marT="45725" marB="45725"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3645498819"/>
                  </a:ext>
                </a:extLst>
              </a:tr>
            </a:tbl>
          </a:graphicData>
        </a:graphic>
      </p:graphicFrame>
      <p:graphicFrame>
        <p:nvGraphicFramePr>
          <p:cNvPr id="162" name="Google Shape;162;p10"/>
          <p:cNvGraphicFramePr/>
          <p:nvPr>
            <p:extLst>
              <p:ext uri="{D42A27DB-BD31-4B8C-83A1-F6EECF244321}">
                <p14:modId xmlns:p14="http://schemas.microsoft.com/office/powerpoint/2010/main" val="2744020642"/>
              </p:ext>
            </p:extLst>
          </p:nvPr>
        </p:nvGraphicFramePr>
        <p:xfrm>
          <a:off x="5123543" y="4181821"/>
          <a:ext cx="6059714" cy="308225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1"/>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a:solidFill>
                  <a:srgbClr val="002060"/>
                </a:solidFill>
                <a:latin typeface="Source Sans 3" panose="020B0303030403020204" pitchFamily="34" charset="0"/>
              </a:rPr>
              <a:t>Importe – Ägypten/Welt</a:t>
            </a:r>
            <a:br>
              <a:rPr lang="en-US">
                <a:solidFill>
                  <a:srgbClr val="002060"/>
                </a:solidFill>
                <a:latin typeface="Source Sans 3" panose="020B0303030403020204" pitchFamily="34" charset="0"/>
              </a:rPr>
            </a:br>
            <a:endParaRPr>
              <a:latin typeface="Source Sans 3" panose="020B0303030403020204" pitchFamily="34" charset="0"/>
            </a:endParaRPr>
          </a:p>
        </p:txBody>
      </p:sp>
      <p:sp>
        <p:nvSpPr>
          <p:cNvPr id="170" name="Google Shape;170;p11"/>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a:solidFill>
                  <a:srgbClr val="002060"/>
                </a:solidFill>
                <a:latin typeface="Source Sans 3" panose="020B0303030403020204" pitchFamily="34" charset="0"/>
              </a:rPr>
              <a:t>Trend Economy, Trading Economics</a:t>
            </a:r>
            <a:endParaRPr dirty="0">
              <a:latin typeface="Source Sans 3" panose="020B0303030403020204" pitchFamily="34" charset="0"/>
            </a:endParaRPr>
          </a:p>
        </p:txBody>
      </p:sp>
      <p:sp>
        <p:nvSpPr>
          <p:cNvPr id="171" name="Google Shape;171;p11"/>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10</a:t>
            </a:fld>
            <a:endParaRPr/>
          </a:p>
        </p:txBody>
      </p:sp>
      <p:graphicFrame>
        <p:nvGraphicFramePr>
          <p:cNvPr id="172" name="Google Shape;172;p11"/>
          <p:cNvGraphicFramePr/>
          <p:nvPr>
            <p:extLst>
              <p:ext uri="{D42A27DB-BD31-4B8C-83A1-F6EECF244321}">
                <p14:modId xmlns:p14="http://schemas.microsoft.com/office/powerpoint/2010/main" val="1325210488"/>
              </p:ext>
            </p:extLst>
          </p:nvPr>
        </p:nvGraphicFramePr>
        <p:xfrm>
          <a:off x="846333" y="1297875"/>
          <a:ext cx="6091495" cy="28532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3" name="Google Shape;173;p11"/>
          <p:cNvGraphicFramePr/>
          <p:nvPr>
            <p:extLst>
              <p:ext uri="{D42A27DB-BD31-4B8C-83A1-F6EECF244321}">
                <p14:modId xmlns:p14="http://schemas.microsoft.com/office/powerpoint/2010/main" val="3385831083"/>
              </p:ext>
            </p:extLst>
          </p:nvPr>
        </p:nvGraphicFramePr>
        <p:xfrm>
          <a:off x="4521473" y="4423135"/>
          <a:ext cx="2118812" cy="1097320"/>
        </p:xfrm>
        <a:graphic>
          <a:graphicData uri="http://schemas.openxmlformats.org/drawingml/2006/table">
            <a:tbl>
              <a:tblPr>
                <a:noFill/>
                <a:tableStyleId>{90FCE6EE-D4F6-41B6-A0BE-3108DE981805}</a:tableStyleId>
              </a:tblPr>
              <a:tblGrid>
                <a:gridCol w="1082800">
                  <a:extLst>
                    <a:ext uri="{9D8B030D-6E8A-4147-A177-3AD203B41FA5}">
                      <a16:colId xmlns:a16="http://schemas.microsoft.com/office/drawing/2014/main" val="20000"/>
                    </a:ext>
                  </a:extLst>
                </a:gridCol>
                <a:gridCol w="1036012">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2060"/>
                        </a:buClr>
                        <a:buSzPts val="1200"/>
                        <a:buFont typeface="Arial"/>
                        <a:buNone/>
                      </a:pPr>
                      <a:r>
                        <a:rPr lang="en-US" sz="1200" b="1" i="0" u="none" strike="noStrike" cap="none" dirty="0">
                          <a:solidFill>
                            <a:srgbClr val="002060"/>
                          </a:solidFill>
                          <a:latin typeface="Source Sans 3" panose="020B0303030403020204" pitchFamily="34" charset="0"/>
                          <a:ea typeface="Arial"/>
                          <a:cs typeface="Arial"/>
                          <a:sym typeface="Arial"/>
                        </a:rPr>
                        <a:t>Jahr</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2060"/>
                        </a:buClr>
                        <a:buSzPts val="1200"/>
                        <a:buFont typeface="Arial"/>
                        <a:buNone/>
                      </a:pPr>
                      <a:r>
                        <a:rPr lang="en-US" sz="1200" b="1" i="0" u="none" strike="noStrike" cap="none">
                          <a:solidFill>
                            <a:srgbClr val="002060"/>
                          </a:solidFill>
                          <a:latin typeface="Source Sans 3" panose="020B0303030403020204" pitchFamily="34" charset="0"/>
                          <a:ea typeface="Arial"/>
                          <a:cs typeface="Arial"/>
                          <a:sym typeface="Arial"/>
                        </a:rPr>
                        <a:t>Importe</a:t>
                      </a:r>
                      <a:endParaRPr sz="1200" b="1" i="0" u="none" strike="noStrike" cap="none">
                        <a:solidFill>
                          <a:srgbClr val="002060"/>
                        </a:solidFill>
                        <a:latin typeface="Source Sans 3" panose="020B0303030403020204" pitchFamily="34" charset="0"/>
                        <a:ea typeface="Arial"/>
                        <a:cs typeface="Arial"/>
                        <a:sym typeface="Arial"/>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extLst>
                  <a:ext uri="{0D108BD9-81ED-4DB2-BD59-A6C34878D82A}">
                    <a16:rowId xmlns:a16="http://schemas.microsoft.com/office/drawing/2014/main" val="10000"/>
                  </a:ext>
                </a:extLst>
              </a:tr>
              <a:tr h="271725">
                <a:tc>
                  <a:txBody>
                    <a:bodyPr/>
                    <a:lstStyle/>
                    <a:p>
                      <a:pPr marL="0" marR="0" lvl="0" indent="0" algn="ctr" rtl="0">
                        <a:spcBef>
                          <a:spcPts val="0"/>
                        </a:spcBef>
                        <a:spcAft>
                          <a:spcPts val="0"/>
                        </a:spcAft>
                        <a:buNone/>
                      </a:pPr>
                      <a:r>
                        <a:rPr lang="en-US" sz="1200" b="0" i="0" u="none" strike="noStrike" cap="none">
                          <a:solidFill>
                            <a:srgbClr val="002060"/>
                          </a:solidFill>
                          <a:latin typeface="Source Sans 3" panose="020B0303030403020204" pitchFamily="34" charset="0"/>
                          <a:ea typeface="Arial"/>
                          <a:cs typeface="Arial"/>
                          <a:sym typeface="Arial"/>
                        </a:rPr>
                        <a:t>2019</a:t>
                      </a:r>
                      <a:endParaRPr>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70,6</a:t>
                      </a:r>
                      <a:endParaRPr sz="1200" b="0" i="0" u="none" strike="noStrike" cap="none" dirty="0">
                        <a:solidFill>
                          <a:srgbClr val="002060"/>
                        </a:solidFill>
                        <a:latin typeface="Source Sans 3" panose="020B0303030403020204" pitchFamily="34" charset="0"/>
                        <a:ea typeface="Arial"/>
                        <a:cs typeface="Arial"/>
                        <a:sym typeface="Arial"/>
                      </a:endParaRPr>
                    </a:p>
                  </a:txBody>
                  <a:tcPr marL="99050" marR="99050" marT="45725" marB="45725">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5"/>
                  </a:ext>
                </a:extLst>
              </a:tr>
              <a:tr h="271725">
                <a:tc>
                  <a:txBody>
                    <a:bodyPr/>
                    <a:lstStyle/>
                    <a:p>
                      <a:pPr marL="0" marR="0" lvl="0" indent="0" algn="ctr" rtl="0">
                        <a:spcBef>
                          <a:spcPts val="0"/>
                        </a:spcBef>
                        <a:spcAft>
                          <a:spcPts val="0"/>
                        </a:spcAft>
                        <a:buNone/>
                      </a:pPr>
                      <a:r>
                        <a:rPr lang="en-US" sz="1200" b="0" i="0" u="none" strike="noStrike" cap="none">
                          <a:solidFill>
                            <a:srgbClr val="002060"/>
                          </a:solidFill>
                          <a:latin typeface="Source Sans 3" panose="020B0303030403020204" pitchFamily="34" charset="0"/>
                          <a:ea typeface="Arial"/>
                          <a:cs typeface="Arial"/>
                          <a:sym typeface="Arial"/>
                        </a:rPr>
                        <a:t>2020</a:t>
                      </a:r>
                      <a:endParaRPr>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60,3</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6"/>
                  </a:ext>
                </a:extLst>
              </a:tr>
              <a:tr h="271725">
                <a:tc>
                  <a:txBody>
                    <a:bodyPr/>
                    <a:lstStyle/>
                    <a:p>
                      <a:pPr marL="0" marR="0" lvl="0" indent="0" algn="ctr" rtl="0">
                        <a:spcBef>
                          <a:spcPts val="0"/>
                        </a:spcBef>
                        <a:spcAft>
                          <a:spcPts val="0"/>
                        </a:spcAft>
                        <a:buNone/>
                      </a:pPr>
                      <a:r>
                        <a:rPr lang="en-US" sz="1200" b="0" i="0" u="none" strike="noStrike" cap="none">
                          <a:solidFill>
                            <a:srgbClr val="002060"/>
                          </a:solidFill>
                          <a:latin typeface="Source Sans 3" panose="020B0303030403020204" pitchFamily="34" charset="0"/>
                          <a:ea typeface="Arial"/>
                          <a:cs typeface="Arial"/>
                          <a:sym typeface="Arial"/>
                        </a:rPr>
                        <a:t>2021</a:t>
                      </a:r>
                      <a:endParaRPr>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67,3</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7"/>
                  </a:ext>
                </a:extLst>
              </a:tr>
            </a:tbl>
          </a:graphicData>
        </a:graphic>
      </p:graphicFrame>
      <p:graphicFrame>
        <p:nvGraphicFramePr>
          <p:cNvPr id="174" name="Google Shape;174;p11"/>
          <p:cNvGraphicFramePr/>
          <p:nvPr>
            <p:extLst>
              <p:ext uri="{D42A27DB-BD31-4B8C-83A1-F6EECF244321}">
                <p14:modId xmlns:p14="http://schemas.microsoft.com/office/powerpoint/2010/main" val="4123358439"/>
              </p:ext>
            </p:extLst>
          </p:nvPr>
        </p:nvGraphicFramePr>
        <p:xfrm>
          <a:off x="5943599" y="3258457"/>
          <a:ext cx="4748213" cy="41148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5" name="Google Shape;175;p11"/>
          <p:cNvGraphicFramePr/>
          <p:nvPr>
            <p:extLst>
              <p:ext uri="{D42A27DB-BD31-4B8C-83A1-F6EECF244321}">
                <p14:modId xmlns:p14="http://schemas.microsoft.com/office/powerpoint/2010/main" val="3626502347"/>
              </p:ext>
            </p:extLst>
          </p:nvPr>
        </p:nvGraphicFramePr>
        <p:xfrm>
          <a:off x="4521473" y="5520455"/>
          <a:ext cx="2118812" cy="1371650"/>
        </p:xfrm>
        <a:graphic>
          <a:graphicData uri="http://schemas.openxmlformats.org/drawingml/2006/table">
            <a:tbl>
              <a:tblPr>
                <a:noFill/>
                <a:tableStyleId>{90FCE6EE-D4F6-41B6-A0BE-3108DE981805}</a:tableStyleId>
              </a:tblPr>
              <a:tblGrid>
                <a:gridCol w="1081040">
                  <a:extLst>
                    <a:ext uri="{9D8B030D-6E8A-4147-A177-3AD203B41FA5}">
                      <a16:colId xmlns:a16="http://schemas.microsoft.com/office/drawing/2014/main" val="20000"/>
                    </a:ext>
                  </a:extLst>
                </a:gridCol>
                <a:gridCol w="1037772">
                  <a:extLst>
                    <a:ext uri="{9D8B030D-6E8A-4147-A177-3AD203B41FA5}">
                      <a16:colId xmlns:a16="http://schemas.microsoft.com/office/drawing/2014/main" val="20001"/>
                    </a:ext>
                  </a:extLst>
                </a:gridCol>
              </a:tblGrid>
              <a:tr h="0">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2022</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2060"/>
                          </a:solidFill>
                          <a:latin typeface="Source Sans 3" panose="020B0303030403020204" pitchFamily="34" charset="0"/>
                          <a:ea typeface="Arial"/>
                          <a:cs typeface="Arial"/>
                          <a:sym typeface="Arial"/>
                        </a:rPr>
                        <a:t>85,6</a:t>
                      </a:r>
                      <a:endParaRPr sz="1200" b="0" i="0" u="none" strike="noStrike" cap="none" dirty="0">
                        <a:solidFill>
                          <a:srgbClr val="002060"/>
                        </a:solidFill>
                        <a:latin typeface="Source Sans 3" panose="020B0303030403020204" pitchFamily="34" charset="0"/>
                        <a:cs typeface="Arial"/>
                        <a:sym typeface="Arial"/>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0"/>
                  </a:ext>
                </a:extLst>
              </a:tr>
              <a:tr h="271725">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2023</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73,8</a:t>
                      </a:r>
                    </a:p>
                  </a:txBody>
                  <a:tcPr marL="99050" marR="99050" marT="45725" marB="45725">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1"/>
                  </a:ext>
                </a:extLst>
              </a:tr>
              <a:tr h="271725">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2024</a:t>
                      </a:r>
                      <a:endParaRPr dirty="0">
                        <a:latin typeface="Source Sans 3" panose="020B0303030403020204" pitchFamily="34" charset="0"/>
                      </a:endParaRPr>
                    </a:p>
                  </a:txBody>
                  <a:tcPr marL="99050" marR="99050" marT="45725" marB="45725">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84,4</a:t>
                      </a:r>
                      <a:endParaRPr sz="1200" b="0" i="0" u="none" strike="noStrike" cap="none" dirty="0">
                        <a:solidFill>
                          <a:srgbClr val="002060"/>
                        </a:solidFill>
                        <a:latin typeface="Source Sans 3" panose="020B0303030403020204" pitchFamily="34" charset="0"/>
                        <a:ea typeface="Arial"/>
                        <a:cs typeface="Arial"/>
                        <a:sym typeface="Arial"/>
                      </a:endParaRPr>
                    </a:p>
                  </a:txBody>
                  <a:tcPr marL="99050" marR="99050" marT="45725" marB="45725">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2809889968"/>
                  </a:ext>
                </a:extLst>
              </a:tr>
              <a:tr h="271725">
                <a:tc>
                  <a:txBody>
                    <a:bodyPr/>
                    <a:lstStyle/>
                    <a:p>
                      <a:pPr marL="0" marR="0" lvl="0" indent="0" algn="ctr" rtl="0">
                        <a:lnSpc>
                          <a:spcPct val="100000"/>
                        </a:lnSpc>
                        <a:spcBef>
                          <a:spcPts val="0"/>
                        </a:spcBef>
                        <a:spcAft>
                          <a:spcPts val="0"/>
                        </a:spcAft>
                        <a:buClr>
                          <a:srgbClr val="000000"/>
                        </a:buClr>
                        <a:buFont typeface="Arial"/>
                        <a:buNone/>
                      </a:pPr>
                      <a:r>
                        <a:rPr lang="en-US" sz="1200" b="0" i="0" u="none" strike="noStrike" cap="none" dirty="0">
                          <a:solidFill>
                            <a:srgbClr val="002060"/>
                          </a:solidFill>
                          <a:latin typeface="Source Sans 3" panose="020B0303030403020204" pitchFamily="34" charset="0"/>
                          <a:cs typeface="Arial"/>
                          <a:sym typeface="Arial"/>
                        </a:rPr>
                        <a:t>2025</a:t>
                      </a:r>
                      <a:endParaRPr sz="1200" b="0" i="0" u="none" strike="noStrike" cap="none" dirty="0">
                        <a:solidFill>
                          <a:srgbClr val="002060"/>
                        </a:solidFill>
                        <a:latin typeface="Source Sans 3" panose="020B0303030403020204" pitchFamily="34" charset="0"/>
                        <a:cs typeface="Arial"/>
                        <a:sym typeface="Arial"/>
                      </a:endParaRPr>
                    </a:p>
                  </a:txBody>
                  <a:tcPr marL="99050" marR="99050" marT="45725" marB="45725">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97,6</a:t>
                      </a:r>
                      <a:endParaRPr sz="1200" b="0" i="0" u="none" strike="noStrike" cap="none" dirty="0">
                        <a:solidFill>
                          <a:srgbClr val="002060"/>
                        </a:solidFill>
                        <a:latin typeface="Source Sans 3" panose="020B0303030403020204" pitchFamily="34" charset="0"/>
                        <a:ea typeface="Arial"/>
                        <a:cs typeface="Arial"/>
                        <a:sym typeface="Arial"/>
                      </a:endParaRPr>
                    </a:p>
                  </a:txBody>
                  <a:tcPr marL="99050" marR="99050" marT="45725" marB="45725">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4252808672"/>
                  </a:ext>
                </a:extLst>
              </a:tr>
              <a:tr h="271725">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cs typeface="Arial"/>
                          <a:sym typeface="Arial"/>
                        </a:rPr>
                        <a:t>Juni 2026</a:t>
                      </a:r>
                      <a:endParaRPr sz="1200" b="0" i="0" u="none" strike="noStrike" cap="none" dirty="0">
                        <a:solidFill>
                          <a:srgbClr val="002060"/>
                        </a:solidFill>
                        <a:latin typeface="Source Sans 3" panose="020B0303030403020204" pitchFamily="34" charset="0"/>
                        <a:cs typeface="Arial"/>
                        <a:sym typeface="Arial"/>
                      </a:endParaRPr>
                    </a:p>
                  </a:txBody>
                  <a:tcPr marL="99050" marR="99050" marT="45725" marB="45725">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200" b="0" i="0" u="none" strike="noStrike" cap="none" dirty="0">
                          <a:solidFill>
                            <a:srgbClr val="002060"/>
                          </a:solidFill>
                          <a:latin typeface="Source Sans 3" panose="020B0303030403020204" pitchFamily="34" charset="0"/>
                          <a:ea typeface="Arial"/>
                          <a:cs typeface="Arial"/>
                          <a:sym typeface="Arial"/>
                        </a:rPr>
                        <a:t>57,7</a:t>
                      </a:r>
                      <a:endParaRPr sz="1200" b="0" i="0" u="none" strike="noStrike" cap="none" dirty="0">
                        <a:solidFill>
                          <a:srgbClr val="002060"/>
                        </a:solidFill>
                        <a:latin typeface="Source Sans 3" panose="020B0303030403020204" pitchFamily="34" charset="0"/>
                        <a:ea typeface="Arial"/>
                        <a:cs typeface="Arial"/>
                        <a:sym typeface="Arial"/>
                      </a:endParaRPr>
                    </a:p>
                  </a:txBody>
                  <a:tcPr marL="99050" marR="99050" marT="45725" marB="45725">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330007639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12"/>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2400"/>
              <a:buFont typeface="Arial"/>
              <a:buNone/>
            </a:pPr>
            <a:r>
              <a:rPr lang="en-US" sz="2400">
                <a:solidFill>
                  <a:srgbClr val="002060"/>
                </a:solidFill>
                <a:latin typeface="Source Sans 3" panose="020B0303030403020204" pitchFamily="34" charset="0"/>
              </a:rPr>
              <a:t>Exporte/Importe – Deutschland/Verschiedene Arabische Länder    </a:t>
            </a:r>
            <a:endParaRPr>
              <a:latin typeface="Source Sans 3" panose="020B0303030403020204" pitchFamily="34" charset="0"/>
            </a:endParaRPr>
          </a:p>
        </p:txBody>
      </p:sp>
      <p:sp>
        <p:nvSpPr>
          <p:cNvPr id="183" name="Google Shape;183;p12"/>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a:solidFill>
                  <a:srgbClr val="002060"/>
                </a:solidFill>
                <a:latin typeface="Source Sans 3" panose="020B0303030403020204" pitchFamily="34" charset="0"/>
              </a:rPr>
              <a:t>Statistisches Bundesamt</a:t>
            </a:r>
            <a:endParaRPr>
              <a:solidFill>
                <a:srgbClr val="002060"/>
              </a:solidFill>
              <a:latin typeface="Source Sans 3" panose="020B0303030403020204" pitchFamily="34" charset="0"/>
            </a:endParaRPr>
          </a:p>
        </p:txBody>
      </p:sp>
      <p:sp>
        <p:nvSpPr>
          <p:cNvPr id="184" name="Google Shape;184;p12"/>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solidFill>
                  <a:srgbClr val="000000"/>
                </a:solidFill>
              </a:rPr>
              <a:t>11</a:t>
            </a:fld>
            <a:endParaRPr>
              <a:solidFill>
                <a:srgbClr val="000000"/>
              </a:solidFill>
            </a:endParaRPr>
          </a:p>
        </p:txBody>
      </p:sp>
      <p:graphicFrame>
        <p:nvGraphicFramePr>
          <p:cNvPr id="185" name="Google Shape;185;p12"/>
          <p:cNvGraphicFramePr/>
          <p:nvPr>
            <p:extLst>
              <p:ext uri="{D42A27DB-BD31-4B8C-83A1-F6EECF244321}">
                <p14:modId xmlns:p14="http://schemas.microsoft.com/office/powerpoint/2010/main" val="772515511"/>
              </p:ext>
            </p:extLst>
          </p:nvPr>
        </p:nvGraphicFramePr>
        <p:xfrm>
          <a:off x="519311" y="1526752"/>
          <a:ext cx="4813269" cy="25688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6" name="Google Shape;186;p12"/>
          <p:cNvGraphicFramePr/>
          <p:nvPr>
            <p:extLst>
              <p:ext uri="{D42A27DB-BD31-4B8C-83A1-F6EECF244321}">
                <p14:modId xmlns:p14="http://schemas.microsoft.com/office/powerpoint/2010/main" val="2027119512"/>
              </p:ext>
            </p:extLst>
          </p:nvPr>
        </p:nvGraphicFramePr>
        <p:xfrm>
          <a:off x="4957482" y="3451553"/>
          <a:ext cx="5809130" cy="283518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3"/>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a:solidFill>
                  <a:srgbClr val="002060"/>
                </a:solidFill>
              </a:rPr>
              <a:t>Exporte/Importe – Deutschland/Ägypten</a:t>
            </a:r>
            <a:endParaRPr>
              <a:solidFill>
                <a:srgbClr val="002060"/>
              </a:solidFill>
            </a:endParaRPr>
          </a:p>
        </p:txBody>
      </p:sp>
      <p:sp>
        <p:nvSpPr>
          <p:cNvPr id="194" name="Google Shape;194;p13"/>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a:solidFill>
                  <a:srgbClr val="002060"/>
                </a:solidFill>
              </a:rPr>
              <a:t>Statistisches Bundesamt</a:t>
            </a:r>
            <a:endParaRPr>
              <a:solidFill>
                <a:srgbClr val="002060"/>
              </a:solidFill>
            </a:endParaRPr>
          </a:p>
        </p:txBody>
      </p:sp>
      <p:sp>
        <p:nvSpPr>
          <p:cNvPr id="195" name="Google Shape;195;p13"/>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solidFill>
                  <a:srgbClr val="000000"/>
                </a:solidFill>
              </a:rPr>
              <a:t>12</a:t>
            </a:fld>
            <a:endParaRPr>
              <a:solidFill>
                <a:srgbClr val="000000"/>
              </a:solidFill>
            </a:endParaRPr>
          </a:p>
        </p:txBody>
      </p:sp>
      <p:graphicFrame>
        <p:nvGraphicFramePr>
          <p:cNvPr id="196" name="Google Shape;196;p13"/>
          <p:cNvGraphicFramePr/>
          <p:nvPr>
            <p:extLst>
              <p:ext uri="{D42A27DB-BD31-4B8C-83A1-F6EECF244321}">
                <p14:modId xmlns:p14="http://schemas.microsoft.com/office/powerpoint/2010/main" val="375272862"/>
              </p:ext>
            </p:extLst>
          </p:nvPr>
        </p:nvGraphicFramePr>
        <p:xfrm>
          <a:off x="79470" y="1431750"/>
          <a:ext cx="4750311" cy="31515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7" name="Google Shape;197;p13"/>
          <p:cNvGraphicFramePr/>
          <p:nvPr>
            <p:extLst>
              <p:ext uri="{D42A27DB-BD31-4B8C-83A1-F6EECF244321}">
                <p14:modId xmlns:p14="http://schemas.microsoft.com/office/powerpoint/2010/main" val="3934895493"/>
              </p:ext>
            </p:extLst>
          </p:nvPr>
        </p:nvGraphicFramePr>
        <p:xfrm>
          <a:off x="4922251" y="1595727"/>
          <a:ext cx="5212349" cy="33155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8" name="Google Shape;198;p13"/>
          <p:cNvGraphicFramePr/>
          <p:nvPr>
            <p:extLst>
              <p:ext uri="{D42A27DB-BD31-4B8C-83A1-F6EECF244321}">
                <p14:modId xmlns:p14="http://schemas.microsoft.com/office/powerpoint/2010/main" val="1340374815"/>
              </p:ext>
            </p:extLst>
          </p:nvPr>
        </p:nvGraphicFramePr>
        <p:xfrm>
          <a:off x="1201291" y="3982961"/>
          <a:ext cx="2506670" cy="2227134"/>
        </p:xfrm>
        <a:graphic>
          <a:graphicData uri="http://schemas.openxmlformats.org/drawingml/2006/table">
            <a:tbl>
              <a:tblPr>
                <a:noFill/>
                <a:tableStyleId>{90FCE6EE-D4F6-41B6-A0BE-3108DE981805}</a:tableStyleId>
              </a:tblPr>
              <a:tblGrid>
                <a:gridCol w="1313312">
                  <a:extLst>
                    <a:ext uri="{9D8B030D-6E8A-4147-A177-3AD203B41FA5}">
                      <a16:colId xmlns:a16="http://schemas.microsoft.com/office/drawing/2014/main" val="20000"/>
                    </a:ext>
                  </a:extLst>
                </a:gridCol>
                <a:gridCol w="1193358">
                  <a:extLst>
                    <a:ext uri="{9D8B030D-6E8A-4147-A177-3AD203B41FA5}">
                      <a16:colId xmlns:a16="http://schemas.microsoft.com/office/drawing/2014/main" val="20001"/>
                    </a:ext>
                  </a:extLst>
                </a:gridCol>
              </a:tblGrid>
              <a:tr h="370223">
                <a:tc>
                  <a:txBody>
                    <a:bodyPr/>
                    <a:lstStyle/>
                    <a:p>
                      <a:pPr marL="0" marR="0" lvl="0" indent="0" algn="ctr" rtl="0">
                        <a:spcBef>
                          <a:spcPts val="0"/>
                        </a:spcBef>
                        <a:spcAft>
                          <a:spcPts val="0"/>
                        </a:spcAft>
                        <a:buNone/>
                      </a:pPr>
                      <a:r>
                        <a:rPr lang="en-US" sz="1100" u="none" strike="noStrike" cap="none">
                          <a:solidFill>
                            <a:srgbClr val="002060"/>
                          </a:solidFill>
                          <a:latin typeface="Source Sans 3" panose="020B0303030403020204" pitchFamily="34" charset="0"/>
                        </a:rPr>
                        <a:t>Jahr</a:t>
                      </a:r>
                      <a:endParaRPr sz="1100" b="0" i="0" u="none" strike="noStrike" cap="none">
                        <a:solidFill>
                          <a:srgbClr val="002060"/>
                        </a:solidFill>
                        <a:latin typeface="Source Sans 3" panose="020B0303030403020204" pitchFamily="34" charset="0"/>
                        <a:ea typeface="Calibri"/>
                        <a:cs typeface="Calibri"/>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tc>
                  <a:txBody>
                    <a:bodyPr/>
                    <a:lstStyle/>
                    <a:p>
                      <a:pPr marL="0" marR="0" lvl="0" indent="0" algn="ctr" rtl="0">
                        <a:spcBef>
                          <a:spcPts val="0"/>
                        </a:spcBef>
                        <a:spcAft>
                          <a:spcPts val="0"/>
                        </a:spcAft>
                        <a:buNone/>
                      </a:pPr>
                      <a:r>
                        <a:rPr lang="en-US" sz="1100" u="none" strike="noStrike" cap="none">
                          <a:solidFill>
                            <a:srgbClr val="002060"/>
                          </a:solidFill>
                          <a:latin typeface="Source Sans 3" panose="020B0303030403020204" pitchFamily="34" charset="0"/>
                        </a:rPr>
                        <a:t>Exporte</a:t>
                      </a:r>
                      <a:endParaRPr sz="1100" b="0" i="0" u="none" strike="noStrike" cap="none">
                        <a:solidFill>
                          <a:srgbClr val="002060"/>
                        </a:solidFill>
                        <a:latin typeface="Source Sans 3" panose="020B0303030403020204" pitchFamily="34" charset="0"/>
                        <a:ea typeface="Calibri"/>
                        <a:cs typeface="Calibri"/>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extLst>
                  <a:ext uri="{0D108BD9-81ED-4DB2-BD59-A6C34878D82A}">
                    <a16:rowId xmlns:a16="http://schemas.microsoft.com/office/drawing/2014/main" val="10000"/>
                  </a:ext>
                </a:extLst>
              </a:tr>
              <a:tr h="14775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2018</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3,3</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extLst>
                  <a:ext uri="{0D108BD9-81ED-4DB2-BD59-A6C34878D82A}">
                    <a16:rowId xmlns:a16="http://schemas.microsoft.com/office/drawing/2014/main" val="10004"/>
                  </a:ext>
                </a:extLst>
              </a:tr>
              <a:tr h="14775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2019</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3,6</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5"/>
                  </a:ext>
                </a:extLst>
              </a:tr>
              <a:tr h="14775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a:solidFill>
                            <a:srgbClr val="002060"/>
                          </a:solidFill>
                          <a:latin typeface="Source Sans 3" panose="020B0303030403020204" pitchFamily="34" charset="0"/>
                          <a:ea typeface="Arial"/>
                          <a:cs typeface="Arial"/>
                          <a:sym typeface="Arial"/>
                        </a:rPr>
                        <a:t>2020</a:t>
                      </a:r>
                      <a:endParaRPr sz="1100" b="0" i="0" u="none" strike="noStrike" cap="none">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4,02</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6"/>
                  </a:ext>
                </a:extLst>
              </a:tr>
              <a:tr h="14775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a:solidFill>
                            <a:srgbClr val="002060"/>
                          </a:solidFill>
                          <a:latin typeface="Source Sans 3" panose="020B0303030403020204" pitchFamily="34" charset="0"/>
                          <a:ea typeface="Arial"/>
                          <a:cs typeface="Arial"/>
                          <a:sym typeface="Arial"/>
                        </a:rPr>
                        <a:t> 2021</a:t>
                      </a:r>
                      <a:endParaRPr sz="1100" b="0" i="0" u="none" strike="noStrike" cap="none">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4,1</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7"/>
                  </a:ext>
                </a:extLst>
              </a:tr>
              <a:tr h="23104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a:solidFill>
                            <a:srgbClr val="002060"/>
                          </a:solidFill>
                          <a:latin typeface="Source Sans 3" panose="020B0303030403020204" pitchFamily="34" charset="0"/>
                          <a:ea typeface="Arial"/>
                          <a:cs typeface="Arial"/>
                          <a:sym typeface="Arial"/>
                        </a:rPr>
                        <a:t>2022</a:t>
                      </a:r>
                      <a:endParaRPr sz="1100" b="0" i="0" u="none" strike="noStrike" cap="none">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4,2</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8"/>
                  </a:ext>
                </a:extLst>
              </a:tr>
              <a:tr h="266621">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Arial"/>
                          <a:cs typeface="Arial"/>
                          <a:sym typeface="Arial"/>
                        </a:rPr>
                        <a:t>2023</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5,4</a:t>
                      </a:r>
                      <a:endParaRPr lang="en-US"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9"/>
                  </a:ext>
                </a:extLst>
              </a:tr>
              <a:tr h="2275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Arial"/>
                          <a:cs typeface="Arial"/>
                          <a:sym typeface="Arial"/>
                        </a:rPr>
                        <a:t> 2024</a:t>
                      </a:r>
                      <a:endParaRPr lang="en-US" sz="1100" b="0" i="0" u="none" strike="noStrike" cap="none" noProof="0"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Calibri"/>
                          <a:cs typeface="Arial"/>
                          <a:sym typeface="Calibri"/>
                        </a:rPr>
                        <a:t>3,9</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4294247615"/>
                  </a:ext>
                </a:extLst>
              </a:tr>
              <a:tr h="20330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Arial"/>
                          <a:cs typeface="Arial"/>
                          <a:sym typeface="Arial"/>
                        </a:rPr>
                        <a:t>2025</a:t>
                      </a:r>
                      <a:endParaRPr lang="en-US" sz="1100" b="0" i="0" u="none" strike="noStrike" cap="none" noProof="0"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Calibri"/>
                          <a:cs typeface="Arial"/>
                          <a:sym typeface="Calibri"/>
                        </a:rPr>
                        <a:t>4,4</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597247232"/>
                  </a:ext>
                </a:extLst>
              </a:tr>
              <a:tr h="22754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Arial"/>
                          <a:cs typeface="Arial"/>
                          <a:sym typeface="Arial"/>
                        </a:rPr>
                        <a:t>Juni 2026</a:t>
                      </a:r>
                      <a:endParaRPr lang="en-US" sz="1100" b="0" i="0" u="none" strike="noStrike" cap="none" noProof="0"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100" b="0" i="0" u="none" strike="noStrike" cap="none" noProof="0" dirty="0">
                          <a:solidFill>
                            <a:srgbClr val="002060"/>
                          </a:solidFill>
                          <a:latin typeface="Source Sans 3" panose="020B0303030403020204" pitchFamily="34" charset="0"/>
                          <a:ea typeface="Calibri"/>
                          <a:cs typeface="Arial"/>
                          <a:sym typeface="Calibri"/>
                        </a:rPr>
                        <a:t>2,3</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2697735992"/>
                  </a:ext>
                </a:extLst>
              </a:tr>
            </a:tbl>
          </a:graphicData>
        </a:graphic>
      </p:graphicFrame>
      <p:graphicFrame>
        <p:nvGraphicFramePr>
          <p:cNvPr id="199" name="Google Shape;199;p13"/>
          <p:cNvGraphicFramePr/>
          <p:nvPr>
            <p:extLst>
              <p:ext uri="{D42A27DB-BD31-4B8C-83A1-F6EECF244321}">
                <p14:modId xmlns:p14="http://schemas.microsoft.com/office/powerpoint/2010/main" val="765309982"/>
              </p:ext>
            </p:extLst>
          </p:nvPr>
        </p:nvGraphicFramePr>
        <p:xfrm>
          <a:off x="7086935" y="4860300"/>
          <a:ext cx="2442641" cy="2207295"/>
        </p:xfrm>
        <a:graphic>
          <a:graphicData uri="http://schemas.openxmlformats.org/drawingml/2006/table">
            <a:tbl>
              <a:tblPr>
                <a:noFill/>
                <a:tableStyleId>{90FCE6EE-D4F6-41B6-A0BE-3108DE981805}</a:tableStyleId>
              </a:tblPr>
              <a:tblGrid>
                <a:gridCol w="1248054">
                  <a:extLst>
                    <a:ext uri="{9D8B030D-6E8A-4147-A177-3AD203B41FA5}">
                      <a16:colId xmlns:a16="http://schemas.microsoft.com/office/drawing/2014/main" val="20000"/>
                    </a:ext>
                  </a:extLst>
                </a:gridCol>
                <a:gridCol w="1194587">
                  <a:extLst>
                    <a:ext uri="{9D8B030D-6E8A-4147-A177-3AD203B41FA5}">
                      <a16:colId xmlns:a16="http://schemas.microsoft.com/office/drawing/2014/main" val="20001"/>
                    </a:ext>
                  </a:extLst>
                </a:gridCol>
              </a:tblGrid>
              <a:tr h="201082">
                <a:tc>
                  <a:txBody>
                    <a:bodyPr/>
                    <a:lstStyle/>
                    <a:p>
                      <a:pPr marL="0" marR="0" lvl="0" indent="0" algn="ctr" rtl="0">
                        <a:spcBef>
                          <a:spcPts val="0"/>
                        </a:spcBef>
                        <a:spcAft>
                          <a:spcPts val="0"/>
                        </a:spcAft>
                        <a:buNone/>
                      </a:pPr>
                      <a:r>
                        <a:rPr lang="en-US" sz="1100" u="none" strike="noStrike" cap="none">
                          <a:solidFill>
                            <a:srgbClr val="002060"/>
                          </a:solidFill>
                          <a:latin typeface="Source Sans 3" panose="020B0303030403020204" pitchFamily="34" charset="0"/>
                        </a:rPr>
                        <a:t>Jahr</a:t>
                      </a:r>
                      <a:endParaRPr sz="1100" b="0" i="0" u="none" strike="noStrike" cap="none">
                        <a:solidFill>
                          <a:srgbClr val="002060"/>
                        </a:solidFill>
                        <a:latin typeface="Source Sans 3" panose="020B0303030403020204" pitchFamily="34" charset="0"/>
                        <a:ea typeface="Calibri"/>
                        <a:cs typeface="Calibri"/>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tc>
                  <a:txBody>
                    <a:bodyPr/>
                    <a:lstStyle/>
                    <a:p>
                      <a:pPr marL="0" marR="0" lvl="0" indent="0" algn="ctr" rtl="0">
                        <a:spcBef>
                          <a:spcPts val="0"/>
                        </a:spcBef>
                        <a:spcAft>
                          <a:spcPts val="0"/>
                        </a:spcAft>
                        <a:buNone/>
                      </a:pPr>
                      <a:r>
                        <a:rPr lang="en-US" sz="1100" u="none" strike="noStrike" cap="none">
                          <a:solidFill>
                            <a:srgbClr val="002060"/>
                          </a:solidFill>
                          <a:latin typeface="Source Sans 3" panose="020B0303030403020204" pitchFamily="34" charset="0"/>
                        </a:rPr>
                        <a:t>Importe</a:t>
                      </a:r>
                      <a:endParaRPr sz="1100" b="0" i="0" u="none" strike="noStrike" cap="none">
                        <a:solidFill>
                          <a:srgbClr val="002060"/>
                        </a:solidFill>
                        <a:latin typeface="Source Sans 3" panose="020B0303030403020204" pitchFamily="34" charset="0"/>
                        <a:ea typeface="Calibri"/>
                        <a:cs typeface="Calibri"/>
                        <a:sym typeface="Calibri"/>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25400" cap="flat" cmpd="sng">
                      <a:solidFill>
                        <a:srgbClr val="4472C4"/>
                      </a:solidFill>
                      <a:prstDash val="solid"/>
                      <a:round/>
                      <a:headEnd type="none" w="sm" len="sm"/>
                      <a:tailEnd type="none" w="sm" len="sm"/>
                    </a:lnB>
                  </a:tcPr>
                </a:tc>
                <a:extLst>
                  <a:ext uri="{0D108BD9-81ED-4DB2-BD59-A6C34878D82A}">
                    <a16:rowId xmlns:a16="http://schemas.microsoft.com/office/drawing/2014/main" val="10000"/>
                  </a:ext>
                </a:extLst>
              </a:tr>
              <a:tr h="204725">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2018</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cs typeface="Arial"/>
                          <a:sym typeface="Arial"/>
                        </a:rPr>
                        <a:t>1,3</a:t>
                      </a:r>
                      <a:endParaRPr sz="1100" b="0" i="0" u="none" strike="noStrike" cap="none" dirty="0">
                        <a:solidFill>
                          <a:srgbClr val="002060"/>
                        </a:solidFill>
                        <a:latin typeface="Source Sans 3" panose="020B0303030403020204" pitchFamily="34" charset="0"/>
                        <a:ea typeface="Calibri"/>
                        <a:cs typeface="Arial"/>
                        <a:sym typeface="Calibri"/>
                      </a:endParaRPr>
                    </a:p>
                  </a:txBody>
                  <a:tcPr marL="8200" marR="8200"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25400" cap="flat" cmpd="sng" algn="ctr">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tcPr>
                </a:tc>
                <a:extLst>
                  <a:ext uri="{0D108BD9-81ED-4DB2-BD59-A6C34878D82A}">
                    <a16:rowId xmlns:a16="http://schemas.microsoft.com/office/drawing/2014/main" val="10004"/>
                  </a:ext>
                </a:extLst>
              </a:tr>
              <a:tr h="280273">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2019</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1,5</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5"/>
                  </a:ext>
                </a:extLst>
              </a:tr>
              <a:tr h="250086">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2020</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Calibri"/>
                          <a:cs typeface="Arial"/>
                          <a:sym typeface="Calibri"/>
                        </a:rPr>
                        <a:t>1,05</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6"/>
                  </a:ext>
                </a:extLst>
              </a:tr>
              <a:tr h="246070">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  2021</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Calibri"/>
                          <a:cs typeface="Arial"/>
                          <a:sym typeface="Calibri"/>
                        </a:rPr>
                        <a:t>1,02</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7"/>
                  </a:ext>
                </a:extLst>
              </a:tr>
              <a:tr h="238149">
                <a:tc>
                  <a:txBody>
                    <a:bodyPr/>
                    <a:lstStyle/>
                    <a:p>
                      <a:pPr marL="0" marR="0" lvl="0" indent="0" algn="ctr" rtl="0">
                        <a:lnSpc>
                          <a:spcPct val="100000"/>
                        </a:lnSpc>
                        <a:spcBef>
                          <a:spcPts val="0"/>
                        </a:spcBef>
                        <a:spcAft>
                          <a:spcPts val="0"/>
                        </a:spcAft>
                        <a:buClr>
                          <a:srgbClr val="002060"/>
                        </a:buClr>
                        <a:buSzPts val="1000"/>
                        <a:buFont typeface="Arial"/>
                        <a:buNone/>
                      </a:pPr>
                      <a:r>
                        <a:rPr lang="en-US" sz="1100" b="0" i="0" u="none" strike="noStrike" cap="none" dirty="0">
                          <a:solidFill>
                            <a:srgbClr val="002060"/>
                          </a:solidFill>
                          <a:latin typeface="Source Sans 3" panose="020B0303030403020204" pitchFamily="34" charset="0"/>
                          <a:ea typeface="Arial"/>
                          <a:cs typeface="Arial"/>
                          <a:sym typeface="Arial"/>
                        </a:rPr>
                        <a:t>2022</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2060"/>
                        </a:buClr>
                        <a:buSzPts val="1000"/>
                        <a:buFont typeface="Calibri"/>
                        <a:buNone/>
                      </a:pPr>
                      <a:r>
                        <a:rPr lang="en-US" sz="1100" b="0" i="0" u="none" strike="noStrike" cap="none" dirty="0">
                          <a:solidFill>
                            <a:srgbClr val="002060"/>
                          </a:solidFill>
                          <a:latin typeface="Source Sans 3" panose="020B0303030403020204" pitchFamily="34" charset="0"/>
                          <a:ea typeface="Calibri"/>
                          <a:cs typeface="Arial"/>
                          <a:sym typeface="Calibri"/>
                        </a:rPr>
                        <a:t>1,3</a:t>
                      </a:r>
                      <a:endParaRPr sz="1100" b="0" i="0" u="none" strike="noStrike" cap="none" dirty="0">
                        <a:solidFill>
                          <a:srgbClr val="002060"/>
                        </a:solidFill>
                        <a:latin typeface="Source Sans 3" panose="020B0303030403020204" pitchFamily="34" charset="0"/>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8"/>
                  </a:ext>
                </a:extLst>
              </a:tr>
              <a:tr h="183925">
                <a:tc>
                  <a:txBody>
                    <a:bodyPr/>
                    <a:lstStyle/>
                    <a:p>
                      <a:pPr marL="0" marR="0" lvl="0" indent="0" algn="ctr" rtl="0">
                        <a:lnSpc>
                          <a:spcPct val="100000"/>
                        </a:lnSpc>
                        <a:spcBef>
                          <a:spcPts val="0"/>
                        </a:spcBef>
                        <a:spcAft>
                          <a:spcPts val="0"/>
                        </a:spcAft>
                        <a:buClr>
                          <a:srgbClr val="002060"/>
                        </a:buClr>
                        <a:buSzPts val="1000"/>
                        <a:buFont typeface="Arial"/>
                        <a:buNone/>
                      </a:pPr>
                      <a:r>
                        <a:rPr lang="en-US" sz="1100" b="0" i="0" u="none" strike="noStrike" cap="none" dirty="0">
                          <a:solidFill>
                            <a:srgbClr val="002060"/>
                          </a:solidFill>
                          <a:latin typeface="Source Sans 3" panose="020B0303030403020204" pitchFamily="34" charset="0"/>
                          <a:ea typeface="Arial"/>
                          <a:cs typeface="Arial"/>
                          <a:sym typeface="Arial"/>
                        </a:rPr>
                        <a:t>2023</a:t>
                      </a:r>
                      <a:endParaRPr sz="1100" b="0" i="0" u="none" strike="noStrike" cap="none" dirty="0">
                        <a:solidFill>
                          <a:srgbClr val="002060"/>
                        </a:solidFill>
                        <a:latin typeface="Source Sans 3" panose="020B0303030403020204" pitchFamily="34" charset="0"/>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2060"/>
                        </a:buClr>
                        <a:buSzPts val="1000"/>
                        <a:buFont typeface="Calibri"/>
                        <a:buNone/>
                      </a:pPr>
                      <a:r>
                        <a:rPr lang="en-US" sz="1100" b="0" i="0" u="none" strike="noStrike" cap="none" dirty="0">
                          <a:solidFill>
                            <a:srgbClr val="002060"/>
                          </a:solidFill>
                          <a:latin typeface="Source Sans 3" panose="020B0303030403020204" pitchFamily="34" charset="0"/>
                          <a:ea typeface="Calibri"/>
                          <a:cs typeface="Arial"/>
                          <a:sym typeface="Calibri"/>
                        </a:rPr>
                        <a:t>1,5</a:t>
                      </a:r>
                      <a:endParaRPr sz="1100" b="0" i="0" u="none" strike="noStrike" cap="none" dirty="0">
                        <a:solidFill>
                          <a:srgbClr val="002060"/>
                        </a:solidFill>
                        <a:latin typeface="Source Sans 3" panose="020B0303030403020204" pitchFamily="34" charset="0"/>
                        <a:ea typeface="Calibri"/>
                        <a:cs typeface="Arial"/>
                        <a:sym typeface="Arial"/>
                      </a:endParaRPr>
                    </a:p>
                  </a:txBody>
                  <a:tcPr marL="7575" marR="7575" marT="7575" marB="0" anchor="ctr">
                    <a:lnL w="12700" cap="flat" cmpd="sng">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0009"/>
                  </a:ext>
                </a:extLst>
              </a:tr>
              <a:tr h="201082">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 2024</a:t>
                      </a:r>
                      <a:endParaRPr sz="1100" b="0" i="0" u="none" strike="noStrike" cap="none" dirty="0">
                        <a:solidFill>
                          <a:srgbClr val="002060"/>
                        </a:solidFill>
                        <a:latin typeface="Source Sans 3" panose="020B0303030403020204" pitchFamily="34" charset="0"/>
                        <a:ea typeface="Arial"/>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1,5</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1844267693"/>
                  </a:ext>
                </a:extLst>
              </a:tr>
              <a:tr h="215579">
                <a:tc>
                  <a:txBody>
                    <a:bodyPr/>
                    <a:lstStyle/>
                    <a:p>
                      <a:pPr marL="0" marR="0" lvl="0" indent="0" algn="ctr" rtl="0">
                        <a:lnSpc>
                          <a:spcPct val="100000"/>
                        </a:lnSpc>
                        <a:spcBef>
                          <a:spcPts val="0"/>
                        </a:spcBef>
                        <a:spcAft>
                          <a:spcPts val="0"/>
                        </a:spcAft>
                        <a:buClr>
                          <a:srgbClr val="000000"/>
                        </a:buClr>
                        <a:buFont typeface="Arial"/>
                        <a:buNone/>
                      </a:pPr>
                      <a:r>
                        <a:rPr lang="en-US" sz="1100" b="0" i="0" u="none" strike="noStrike" cap="none" dirty="0">
                          <a:solidFill>
                            <a:srgbClr val="002060"/>
                          </a:solidFill>
                          <a:latin typeface="Source Sans 3" panose="020B0303030403020204" pitchFamily="34" charset="0"/>
                          <a:ea typeface="Arial"/>
                          <a:cs typeface="Arial"/>
                          <a:sym typeface="Arial"/>
                        </a:rPr>
                        <a:t>2025</a:t>
                      </a:r>
                      <a:endParaRPr sz="1100" b="0" i="0" u="none" strike="noStrike" cap="none" dirty="0">
                        <a:solidFill>
                          <a:srgbClr val="002060"/>
                        </a:solidFill>
                        <a:latin typeface="Source Sans 3" panose="020B0303030403020204" pitchFamily="34" charset="0"/>
                        <a:ea typeface="Arial"/>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1,6</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lgn="ctr">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2887801407"/>
                  </a:ext>
                </a:extLst>
              </a:tr>
              <a:tr h="186324">
                <a:tc>
                  <a:txBody>
                    <a:bodyPr/>
                    <a:lstStyle/>
                    <a:p>
                      <a:pPr marL="0" marR="0" lvl="0" indent="0" algn="ctr" rtl="0">
                        <a:spcBef>
                          <a:spcPts val="0"/>
                        </a:spcBef>
                        <a:spcAft>
                          <a:spcPts val="0"/>
                        </a:spcAft>
                        <a:buNone/>
                      </a:pPr>
                      <a:r>
                        <a:rPr lang="en-US" sz="1100" b="0" i="0" u="none" strike="noStrike" cap="none" dirty="0">
                          <a:solidFill>
                            <a:srgbClr val="002060"/>
                          </a:solidFill>
                          <a:latin typeface="Source Sans 3" panose="020B0303030403020204" pitchFamily="34" charset="0"/>
                          <a:ea typeface="Arial"/>
                          <a:cs typeface="Arial"/>
                          <a:sym typeface="Arial"/>
                        </a:rPr>
                        <a:t>Juni 2026</a:t>
                      </a:r>
                      <a:endParaRPr sz="1100" b="0" i="0" u="none" strike="noStrike" cap="none" dirty="0">
                        <a:solidFill>
                          <a:srgbClr val="002060"/>
                        </a:solidFill>
                        <a:latin typeface="Source Sans 3" panose="020B0303030403020204" pitchFamily="34" charset="0"/>
                        <a:ea typeface="Arial"/>
                        <a:cs typeface="Arial"/>
                        <a:sym typeface="Arial"/>
                      </a:endParaRPr>
                    </a:p>
                  </a:txBody>
                  <a:tcPr marL="8200" marR="8200" marT="7575" marB="0" anchor="ctr">
                    <a:lnL w="12700" cap="flat" cmpd="sng">
                      <a:solidFill>
                        <a:srgbClr val="4472C4"/>
                      </a:solidFill>
                      <a:prstDash val="solid"/>
                      <a:round/>
                      <a:headEnd type="none" w="sm" len="sm"/>
                      <a:tailEnd type="none" w="sm" len="sm"/>
                    </a:lnL>
                    <a:lnR w="12700" cap="flat" cmpd="sng" algn="ctr">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100" b="0" i="0" u="none" strike="noStrike" cap="none" dirty="0">
                          <a:solidFill>
                            <a:srgbClr val="002060"/>
                          </a:solidFill>
                          <a:latin typeface="Source Sans 3" panose="020B0303030403020204" pitchFamily="34" charset="0"/>
                          <a:ea typeface="Calibri"/>
                          <a:cs typeface="Arial"/>
                          <a:sym typeface="Calibri"/>
                        </a:rPr>
                        <a:t>0,96</a:t>
                      </a:r>
                    </a:p>
                  </a:txBody>
                  <a:tcPr marL="7575" marR="7575" marT="7575" marB="0" anchor="ctr">
                    <a:lnL w="12700" cap="flat" cmpd="sng" algn="ctr">
                      <a:solidFill>
                        <a:srgbClr val="4472C4"/>
                      </a:solidFill>
                      <a:prstDash val="solid"/>
                      <a:round/>
                      <a:headEnd type="none" w="sm" len="sm"/>
                      <a:tailEnd type="none" w="sm" len="sm"/>
                    </a:lnL>
                    <a:lnR w="12700" cap="flat" cmpd="sng">
                      <a:solidFill>
                        <a:srgbClr val="4472C4"/>
                      </a:solidFill>
                      <a:prstDash val="solid"/>
                      <a:round/>
                      <a:headEnd type="none" w="sm" len="sm"/>
                      <a:tailEnd type="none" w="sm" len="sm"/>
                    </a:lnR>
                    <a:lnT w="12700" cap="flat" cmpd="sng">
                      <a:solidFill>
                        <a:srgbClr val="4472C4"/>
                      </a:solidFill>
                      <a:prstDash val="solid"/>
                      <a:round/>
                      <a:headEnd type="none" w="sm" len="sm"/>
                      <a:tailEnd type="none" w="sm" len="sm"/>
                    </a:lnT>
                    <a:lnB w="12700" cap="flat" cmpd="sng">
                      <a:solidFill>
                        <a:srgbClr val="4472C4"/>
                      </a:solidFill>
                      <a:prstDash val="solid"/>
                      <a:round/>
                      <a:headEnd type="none" w="sm" len="sm"/>
                      <a:tailEnd type="none" w="sm" len="sm"/>
                    </a:lnB>
                    <a:solidFill>
                      <a:srgbClr val="4472C4">
                        <a:alpha val="20000"/>
                      </a:srgbClr>
                    </a:solidFill>
                  </a:tcPr>
                </a:tc>
                <a:extLst>
                  <a:ext uri="{0D108BD9-81ED-4DB2-BD59-A6C34878D82A}">
                    <a16:rowId xmlns:a16="http://schemas.microsoft.com/office/drawing/2014/main" val="51177687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4"/>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err="1">
                <a:solidFill>
                  <a:srgbClr val="002060"/>
                </a:solidFill>
                <a:latin typeface="Source Sans 3" panose="020B0303030403020204" pitchFamily="34" charset="0"/>
              </a:rPr>
              <a:t>Exporte</a:t>
            </a:r>
            <a:r>
              <a:rPr lang="en-US" dirty="0">
                <a:solidFill>
                  <a:srgbClr val="002060"/>
                </a:solidFill>
                <a:latin typeface="Source Sans 3" panose="020B0303030403020204" pitchFamily="34" charset="0"/>
              </a:rPr>
              <a:t>/</a:t>
            </a:r>
            <a:r>
              <a:rPr lang="en-US" dirty="0" err="1">
                <a:solidFill>
                  <a:srgbClr val="002060"/>
                </a:solidFill>
                <a:latin typeface="Source Sans 3" panose="020B0303030403020204" pitchFamily="34" charset="0"/>
              </a:rPr>
              <a:t>Importe</a:t>
            </a:r>
            <a:r>
              <a:rPr lang="en-US" dirty="0">
                <a:solidFill>
                  <a:srgbClr val="002060"/>
                </a:solidFill>
                <a:latin typeface="Source Sans 3" panose="020B0303030403020204" pitchFamily="34" charset="0"/>
              </a:rPr>
              <a:t> – Deutschland/</a:t>
            </a:r>
            <a:r>
              <a:rPr lang="en-US" dirty="0" err="1">
                <a:solidFill>
                  <a:srgbClr val="002060"/>
                </a:solidFill>
                <a:latin typeface="Source Sans 3" panose="020B0303030403020204" pitchFamily="34" charset="0"/>
              </a:rPr>
              <a:t>Ägypten</a:t>
            </a:r>
            <a:endParaRPr dirty="0">
              <a:solidFill>
                <a:srgbClr val="002060"/>
              </a:solidFill>
              <a:latin typeface="Source Sans 3" panose="020B0303030403020204" pitchFamily="34" charset="0"/>
            </a:endParaRPr>
          </a:p>
        </p:txBody>
      </p:sp>
      <p:sp>
        <p:nvSpPr>
          <p:cNvPr id="214" name="Google Shape;214;p14"/>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solidFill>
                  <a:srgbClr val="000000"/>
                </a:solidFill>
              </a:rPr>
              <a:t>13</a:t>
            </a:fld>
            <a:endParaRPr>
              <a:solidFill>
                <a:srgbClr val="000000"/>
              </a:solidFill>
            </a:endParaRPr>
          </a:p>
        </p:txBody>
      </p:sp>
      <p:sp>
        <p:nvSpPr>
          <p:cNvPr id="215" name="Google Shape;215;p14"/>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err="1">
                <a:solidFill>
                  <a:srgbClr val="002060"/>
                </a:solidFill>
                <a:latin typeface="Source Sans 3" panose="020B0303030403020204" pitchFamily="34" charset="0"/>
              </a:rPr>
              <a:t>Statistisches</a:t>
            </a:r>
            <a:r>
              <a:rPr lang="en-US" dirty="0">
                <a:solidFill>
                  <a:srgbClr val="002060"/>
                </a:solidFill>
                <a:latin typeface="Source Sans 3" panose="020B0303030403020204" pitchFamily="34" charset="0"/>
              </a:rPr>
              <a:t> </a:t>
            </a:r>
            <a:r>
              <a:rPr lang="en-US" dirty="0" err="1">
                <a:solidFill>
                  <a:srgbClr val="002060"/>
                </a:solidFill>
                <a:latin typeface="Source Sans 3" panose="020B0303030403020204" pitchFamily="34" charset="0"/>
              </a:rPr>
              <a:t>Bundesamt</a:t>
            </a:r>
            <a:endParaRPr dirty="0">
              <a:solidFill>
                <a:srgbClr val="002060"/>
              </a:solidFill>
              <a:latin typeface="Source Sans 3" panose="020B0303030403020204" pitchFamily="34" charset="0"/>
            </a:endParaRPr>
          </a:p>
          <a:p>
            <a:pPr marL="0" lvl="0" indent="0" algn="l" rtl="0">
              <a:lnSpc>
                <a:spcPct val="90000"/>
              </a:lnSpc>
              <a:spcBef>
                <a:spcPts val="1102"/>
              </a:spcBef>
              <a:spcAft>
                <a:spcPts val="0"/>
              </a:spcAft>
              <a:buClr>
                <a:schemeClr val="dk1"/>
              </a:buClr>
              <a:buSzPts val="2000"/>
              <a:buFont typeface="Arial"/>
              <a:buNone/>
            </a:pPr>
            <a:endParaRPr dirty="0">
              <a:latin typeface="Source Sans 3" panose="020B0303030403020204" pitchFamily="34" charset="0"/>
            </a:endParaRPr>
          </a:p>
        </p:txBody>
      </p:sp>
      <p:graphicFrame>
        <p:nvGraphicFramePr>
          <p:cNvPr id="216" name="Google Shape;216;p14"/>
          <p:cNvGraphicFramePr/>
          <p:nvPr>
            <p:extLst>
              <p:ext uri="{D42A27DB-BD31-4B8C-83A1-F6EECF244321}">
                <p14:modId xmlns:p14="http://schemas.microsoft.com/office/powerpoint/2010/main" val="2669841824"/>
              </p:ext>
            </p:extLst>
          </p:nvPr>
        </p:nvGraphicFramePr>
        <p:xfrm>
          <a:off x="0" y="1613581"/>
          <a:ext cx="5467631" cy="4924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7" name="Google Shape;217;p14"/>
          <p:cNvGraphicFramePr/>
          <p:nvPr>
            <p:extLst>
              <p:ext uri="{D42A27DB-BD31-4B8C-83A1-F6EECF244321}">
                <p14:modId xmlns:p14="http://schemas.microsoft.com/office/powerpoint/2010/main" val="5087970"/>
              </p:ext>
            </p:extLst>
          </p:nvPr>
        </p:nvGraphicFramePr>
        <p:xfrm>
          <a:off x="4623445" y="1613581"/>
          <a:ext cx="6068368" cy="518065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15"/>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a:solidFill>
                  <a:srgbClr val="002060"/>
                </a:solidFill>
                <a:latin typeface="Source Sans 3" panose="020B0303030403020204" pitchFamily="34" charset="0"/>
              </a:rPr>
              <a:t>Ägypten Vs. Deutschland</a:t>
            </a:r>
            <a:br>
              <a:rPr lang="en-US">
                <a:solidFill>
                  <a:srgbClr val="002060"/>
                </a:solidFill>
                <a:latin typeface="Source Sans 3" panose="020B0303030403020204" pitchFamily="34" charset="0"/>
              </a:rPr>
            </a:br>
            <a:endParaRPr>
              <a:latin typeface="Source Sans 3" panose="020B0303030403020204" pitchFamily="34" charset="0"/>
            </a:endParaRPr>
          </a:p>
        </p:txBody>
      </p:sp>
      <p:sp>
        <p:nvSpPr>
          <p:cNvPr id="225" name="Google Shape;225;p15"/>
          <p:cNvSpPr txBox="1">
            <a:spLocks noGrp="1"/>
          </p:cNvSpPr>
          <p:nvPr>
            <p:ph type="body" idx="1"/>
          </p:nvPr>
        </p:nvSpPr>
        <p:spPr>
          <a:xfrm>
            <a:off x="522376" y="475200"/>
            <a:ext cx="9620409" cy="216000"/>
          </a:xfrm>
          <a:prstGeom prst="rect">
            <a:avLst/>
          </a:prstGeom>
          <a:noFill/>
          <a:ln>
            <a:noFill/>
          </a:ln>
        </p:spPr>
        <p:txBody>
          <a:bodyPr spcFirstLastPara="1" wrap="square" lIns="36000" tIns="0" rIns="0" bIns="0" anchor="t" anchorCtr="0">
            <a:noAutofit/>
          </a:bodyPr>
          <a:lstStyle/>
          <a:p>
            <a:pPr marL="0" lvl="0" indent="0" algn="l" rtl="0">
              <a:lnSpc>
                <a:spcPct val="90000"/>
              </a:lnSpc>
              <a:spcBef>
                <a:spcPts val="0"/>
              </a:spcBef>
              <a:spcAft>
                <a:spcPts val="0"/>
              </a:spcAft>
              <a:buClr>
                <a:srgbClr val="002060"/>
              </a:buClr>
              <a:buSzPts val="2000"/>
              <a:buFont typeface="Arial"/>
              <a:buNone/>
            </a:pPr>
            <a:r>
              <a:rPr lang="en-US" dirty="0">
                <a:solidFill>
                  <a:srgbClr val="002060"/>
                </a:solidFill>
                <a:latin typeface="Source Sans 3" panose="020B0303030403020204" pitchFamily="34" charset="0"/>
              </a:rPr>
              <a:t>STATISTA</a:t>
            </a:r>
            <a:endParaRPr dirty="0">
              <a:solidFill>
                <a:srgbClr val="002060"/>
              </a:solidFill>
              <a:latin typeface="Source Sans 3" panose="020B0303030403020204" pitchFamily="34" charset="0"/>
            </a:endParaRPr>
          </a:p>
          <a:p>
            <a:pPr marL="0" lvl="0" indent="0" algn="l" rtl="0">
              <a:lnSpc>
                <a:spcPct val="90000"/>
              </a:lnSpc>
              <a:spcBef>
                <a:spcPts val="1102"/>
              </a:spcBef>
              <a:spcAft>
                <a:spcPts val="0"/>
              </a:spcAft>
              <a:buClr>
                <a:schemeClr val="dk1"/>
              </a:buClr>
              <a:buSzPts val="2000"/>
              <a:buFont typeface="Arial"/>
              <a:buNone/>
            </a:pPr>
            <a:endParaRPr dirty="0">
              <a:latin typeface="Source Sans 3" panose="020B0303030403020204" pitchFamily="34" charset="0"/>
            </a:endParaRPr>
          </a:p>
        </p:txBody>
      </p:sp>
      <p:sp>
        <p:nvSpPr>
          <p:cNvPr id="226" name="Google Shape;226;p15"/>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14</a:t>
            </a:fld>
            <a:endParaRPr/>
          </a:p>
        </p:txBody>
      </p:sp>
      <p:graphicFrame>
        <p:nvGraphicFramePr>
          <p:cNvPr id="227" name="Google Shape;227;p15"/>
          <p:cNvGraphicFramePr/>
          <p:nvPr>
            <p:extLst>
              <p:ext uri="{D42A27DB-BD31-4B8C-83A1-F6EECF244321}">
                <p14:modId xmlns:p14="http://schemas.microsoft.com/office/powerpoint/2010/main" val="3443822023"/>
              </p:ext>
            </p:extLst>
          </p:nvPr>
        </p:nvGraphicFramePr>
        <p:xfrm>
          <a:off x="1159871" y="1594681"/>
          <a:ext cx="8802914" cy="4745766"/>
        </p:xfrm>
        <a:graphic>
          <a:graphicData uri="http://schemas.openxmlformats.org/drawingml/2006/chart">
            <c:chart xmlns:c="http://schemas.openxmlformats.org/drawingml/2006/chart" xmlns:r="http://schemas.openxmlformats.org/officeDocument/2006/relationships" r:id="rId3"/>
          </a:graphicData>
        </a:graphic>
      </p:graphicFrame>
      <p:sp>
        <p:nvSpPr>
          <p:cNvPr id="228" name="Google Shape;228;p15"/>
          <p:cNvSpPr/>
          <p:nvPr/>
        </p:nvSpPr>
        <p:spPr>
          <a:xfrm>
            <a:off x="543599" y="5871029"/>
            <a:ext cx="1520593" cy="2769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002060"/>
                </a:solidFill>
                <a:latin typeface="Arial"/>
                <a:ea typeface="Arial"/>
                <a:cs typeface="Arial"/>
                <a:sym typeface="Arial"/>
              </a:rPr>
              <a:t>* = Prognose</a:t>
            </a:r>
            <a:endParaRPr sz="1200" dirty="0">
              <a:solidFill>
                <a:srgbClr val="00206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6"/>
          <p:cNvSpPr txBox="1">
            <a:spLocks noGrp="1"/>
          </p:cNvSpPr>
          <p:nvPr>
            <p:ph type="title"/>
          </p:nvPr>
        </p:nvSpPr>
        <p:spPr>
          <a:xfrm>
            <a:off x="543599" y="825074"/>
            <a:ext cx="9591001" cy="472802"/>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rgbClr val="002060"/>
              </a:buClr>
              <a:buSzPts val="3600"/>
              <a:buFont typeface="Arial"/>
              <a:buNone/>
            </a:pPr>
            <a:r>
              <a:rPr lang="en-US" dirty="0">
                <a:solidFill>
                  <a:srgbClr val="002060"/>
                </a:solidFill>
                <a:latin typeface="Source Sans 3" panose="020B0303030403020204" pitchFamily="34" charset="0"/>
              </a:rPr>
              <a:t>Disclaimer</a:t>
            </a:r>
            <a:br>
              <a:rPr lang="en-US" dirty="0">
                <a:solidFill>
                  <a:srgbClr val="002060"/>
                </a:solidFill>
                <a:latin typeface="Source Sans 3" panose="020B0303030403020204" pitchFamily="34" charset="0"/>
              </a:rPr>
            </a:br>
            <a:endParaRPr dirty="0">
              <a:latin typeface="Source Sans 3" panose="020B0303030403020204" pitchFamily="34" charset="0"/>
            </a:endParaRPr>
          </a:p>
        </p:txBody>
      </p:sp>
      <p:sp>
        <p:nvSpPr>
          <p:cNvPr id="237" name="Google Shape;237;p16"/>
          <p:cNvSpPr txBox="1">
            <a:spLocks noGrp="1"/>
          </p:cNvSpPr>
          <p:nvPr>
            <p:ph type="sldNum" idx="12"/>
          </p:nvPr>
        </p:nvSpPr>
        <p:spPr>
          <a:xfrm>
            <a:off x="9782785" y="6893413"/>
            <a:ext cx="360000" cy="180000"/>
          </a:xfrm>
          <a:prstGeom prst="rect">
            <a:avLst/>
          </a:prstGeom>
          <a:noFill/>
          <a:ln>
            <a:noFill/>
          </a:ln>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US"/>
              <a:t>15</a:t>
            </a:fld>
            <a:endParaRPr/>
          </a:p>
        </p:txBody>
      </p:sp>
      <p:sp>
        <p:nvSpPr>
          <p:cNvPr id="238" name="Google Shape;238;p16"/>
          <p:cNvSpPr/>
          <p:nvPr/>
        </p:nvSpPr>
        <p:spPr>
          <a:xfrm>
            <a:off x="522376" y="1698220"/>
            <a:ext cx="9591001"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rgbClr val="1F3864"/>
                </a:solidFill>
                <a:latin typeface="Source Sans 3" panose="020B0303030403020204" pitchFamily="34" charset="0"/>
                <a:ea typeface="Calibri"/>
                <a:cs typeface="Calibri"/>
                <a:sym typeface="Calibri"/>
              </a:rPr>
              <a:t>All documents and files that you find in the presentation were created by us with the greatest possible care. </a:t>
            </a:r>
            <a:r>
              <a:rPr lang="en-US" sz="1600" dirty="0">
                <a:solidFill>
                  <a:srgbClr val="002060"/>
                </a:solidFill>
                <a:latin typeface="Source Sans 3" panose="020B0303030403020204" pitchFamily="34" charset="0"/>
                <a:ea typeface="Calibri"/>
                <a:cs typeface="Calibri"/>
                <a:sym typeface="Calibri"/>
              </a:rPr>
              <a:t>We ask for your understanding that we can nevertheless take no responsibility for the accuracy and completeness of the information stored in the offer. We do not assume any liability for information and recommendations concerning the legal areas: we do not offer legal advice. We exclude liability for damages that may result directly or indirectly from the use of the website and the information contained therein.</a:t>
            </a:r>
            <a:endParaRPr sz="1600" dirty="0">
              <a:latin typeface="Source Sans 3" panose="020B0303030403020204" pitchFamily="34" charset="0"/>
            </a:endParaRPr>
          </a:p>
          <a:p>
            <a:pPr marL="0" marR="0" lvl="0" indent="0" algn="l" rtl="0">
              <a:spcBef>
                <a:spcPts val="0"/>
              </a:spcBef>
              <a:spcAft>
                <a:spcPts val="0"/>
              </a:spcAft>
              <a:buNone/>
            </a:pPr>
            <a:endParaRPr sz="1600" dirty="0">
              <a:solidFill>
                <a:srgbClr val="002060"/>
              </a:solidFill>
              <a:latin typeface="Source Sans 3" panose="020B0303030403020204" pitchFamily="34" charset="0"/>
              <a:ea typeface="Calibri"/>
              <a:cs typeface="Calibri"/>
              <a:sym typeface="Calibri"/>
            </a:endParaRPr>
          </a:p>
          <a:p>
            <a:pPr marL="0" marR="0" lvl="0" indent="0" algn="l" rtl="0">
              <a:spcBef>
                <a:spcPts val="0"/>
              </a:spcBef>
              <a:spcAft>
                <a:spcPts val="0"/>
              </a:spcAft>
              <a:buNone/>
            </a:pPr>
            <a:r>
              <a:rPr lang="en-US" sz="1600" dirty="0">
                <a:solidFill>
                  <a:srgbClr val="002060"/>
                </a:solidFill>
                <a:latin typeface="Source Sans 3" panose="020B0303030403020204" pitchFamily="34" charset="0"/>
                <a:ea typeface="Calibri"/>
                <a:cs typeface="Calibri"/>
                <a:sym typeface="Calibri"/>
              </a:rPr>
              <a:t>© Copyright 2026 German-Arab Chamber of Industry and Commerce (AHK)</a:t>
            </a:r>
            <a:endParaRPr sz="1600" dirty="0">
              <a:latin typeface="Source Sans 3" panose="020B0303030403020204" pitchFamily="34" charset="0"/>
            </a:endParaRPr>
          </a:p>
        </p:txBody>
      </p:sp>
    </p:spTree>
  </p:cSld>
  <p:clrMapOvr>
    <a:masterClrMapping/>
  </p:clrMapOvr>
</p:sld>
</file>

<file path=ppt/theme/theme1.xml><?xml version="1.0" encoding="utf-8"?>
<a:theme xmlns:a="http://schemas.openxmlformats.org/drawingml/2006/main" name="AHK Master">
  <a:themeElements>
    <a:clrScheme name="AHK_Farbenset_2019">
      <a:dk1>
        <a:srgbClr val="000000"/>
      </a:dk1>
      <a:lt1>
        <a:srgbClr val="FFFFFF"/>
      </a:lt1>
      <a:dk2>
        <a:srgbClr val="003882"/>
      </a:dk2>
      <a:lt2>
        <a:srgbClr val="CCD7E6"/>
      </a:lt2>
      <a:accent1>
        <a:srgbClr val="00A6E3"/>
      </a:accent1>
      <a:accent2>
        <a:srgbClr val="C34343"/>
      </a:accent2>
      <a:accent3>
        <a:srgbClr val="DE8703"/>
      </a:accent3>
      <a:accent4>
        <a:srgbClr val="28AD84"/>
      </a:accent4>
      <a:accent5>
        <a:srgbClr val="FFDE5B"/>
      </a:accent5>
      <a:accent6>
        <a:srgbClr val="F2F3F4"/>
      </a:accent6>
      <a:hlink>
        <a:srgbClr val="003882"/>
      </a:hlink>
      <a:folHlink>
        <a:srgbClr val="CCD7E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3543</TotalTime>
  <Words>2230</Words>
  <Application>Microsoft Office PowerPoint</Application>
  <PresentationFormat>Custom</PresentationFormat>
  <Paragraphs>452</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Source Sans 3</vt:lpstr>
      <vt:lpstr>Arial</vt:lpstr>
      <vt:lpstr>Calibri</vt:lpstr>
      <vt:lpstr>Helvetica Neue</vt:lpstr>
      <vt:lpstr>Source Sans Pro</vt:lpstr>
      <vt:lpstr>AHK Master</vt:lpstr>
      <vt:lpstr>Snapshot Ägypten</vt:lpstr>
      <vt:lpstr>Ägypten</vt:lpstr>
      <vt:lpstr>Ägypten</vt:lpstr>
      <vt:lpstr>Direktinvestitionen Ägyptens</vt:lpstr>
      <vt:lpstr>Ägypten </vt:lpstr>
      <vt:lpstr>Ägypten </vt:lpstr>
      <vt:lpstr>Ägypten </vt:lpstr>
      <vt:lpstr>Ägyptens SWOT Analyse</vt:lpstr>
      <vt:lpstr>Exporte – Ägypten/Welt</vt:lpstr>
      <vt:lpstr>Importe – Ägypten/Welt </vt:lpstr>
      <vt:lpstr>Exporte/Importe – Deutschland/Verschiedene Arabische Länder    </vt:lpstr>
      <vt:lpstr>Exporte/Importe – Deutschland/Ägypten</vt:lpstr>
      <vt:lpstr>Exporte/Importe – Deutschland/Ägypten</vt:lpstr>
      <vt:lpstr>Ägypten Vs. Deutschland </vt:lpstr>
      <vt:lpstr>Disclaimer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Snapshot Ägypten</dc:title>
  <dc:creator>Sarosh</dc:creator>
  <cp:lastModifiedBy>Nelly Khalil</cp:lastModifiedBy>
  <cp:revision>133</cp:revision>
  <dcterms:created xsi:type="dcterms:W3CDTF">2019-04-11T09:35:20Z</dcterms:created>
  <dcterms:modified xsi:type="dcterms:W3CDTF">2026-09-16T13:00:49Z</dcterms:modified>
</cp:coreProperties>
</file>